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59" r:id="rId3"/>
    <p:sldId id="262" r:id="rId4"/>
    <p:sldId id="263" r:id="rId5"/>
    <p:sldId id="264" r:id="rId6"/>
    <p:sldId id="275" r:id="rId7"/>
    <p:sldId id="260" r:id="rId8"/>
    <p:sldId id="269" r:id="rId9"/>
    <p:sldId id="271" r:id="rId10"/>
    <p:sldId id="274" r:id="rId11"/>
    <p:sldId id="276" r:id="rId12"/>
    <p:sldId id="277" r:id="rId13"/>
    <p:sldId id="278" r:id="rId14"/>
    <p:sldId id="279" r:id="rId15"/>
    <p:sldId id="280" r:id="rId16"/>
    <p:sldId id="282" r:id="rId17"/>
    <p:sldId id="284" r:id="rId18"/>
    <p:sldId id="283" r:id="rId19"/>
    <p:sldId id="285" r:id="rId20"/>
    <p:sldId id="286" r:id="rId21"/>
    <p:sldId id="287" r:id="rId22"/>
    <p:sldId id="288" r:id="rId23"/>
    <p:sldId id="290" r:id="rId24"/>
    <p:sldId id="293" r:id="rId25"/>
    <p:sldId id="292" r:id="rId26"/>
    <p:sldId id="303" r:id="rId27"/>
    <p:sldId id="323" r:id="rId28"/>
    <p:sldId id="294" r:id="rId29"/>
    <p:sldId id="306" r:id="rId30"/>
    <p:sldId id="324" r:id="rId31"/>
    <p:sldId id="295" r:id="rId32"/>
    <p:sldId id="307" r:id="rId33"/>
    <p:sldId id="308" r:id="rId34"/>
    <p:sldId id="296" r:id="rId35"/>
    <p:sldId id="309" r:id="rId36"/>
    <p:sldId id="310" r:id="rId37"/>
    <p:sldId id="297" r:id="rId38"/>
    <p:sldId id="311" r:id="rId39"/>
    <p:sldId id="312" r:id="rId40"/>
    <p:sldId id="298" r:id="rId41"/>
    <p:sldId id="313" r:id="rId42"/>
    <p:sldId id="314" r:id="rId43"/>
    <p:sldId id="299" r:id="rId44"/>
    <p:sldId id="315" r:id="rId45"/>
    <p:sldId id="316" r:id="rId46"/>
    <p:sldId id="326" r:id="rId47"/>
    <p:sldId id="327" r:id="rId48"/>
    <p:sldId id="333" r:id="rId49"/>
    <p:sldId id="334" r:id="rId50"/>
    <p:sldId id="328" r:id="rId51"/>
    <p:sldId id="335" r:id="rId52"/>
    <p:sldId id="336" r:id="rId53"/>
    <p:sldId id="329" r:id="rId54"/>
    <p:sldId id="337" r:id="rId55"/>
    <p:sldId id="338" r:id="rId56"/>
    <p:sldId id="330" r:id="rId57"/>
    <p:sldId id="339" r:id="rId58"/>
    <p:sldId id="340" r:id="rId59"/>
    <p:sldId id="331" r:id="rId60"/>
    <p:sldId id="341" r:id="rId61"/>
    <p:sldId id="342" r:id="rId62"/>
    <p:sldId id="332" r:id="rId63"/>
    <p:sldId id="343" r:id="rId64"/>
    <p:sldId id="344" r:id="rId65"/>
    <p:sldId id="426" r:id="rId66"/>
    <p:sldId id="346" r:id="rId67"/>
    <p:sldId id="354" r:id="rId68"/>
    <p:sldId id="378" r:id="rId69"/>
    <p:sldId id="379" r:id="rId70"/>
    <p:sldId id="380" r:id="rId71"/>
    <p:sldId id="347" r:id="rId72"/>
    <p:sldId id="355" r:id="rId73"/>
    <p:sldId id="381" r:id="rId74"/>
    <p:sldId id="427" r:id="rId75"/>
    <p:sldId id="428" r:id="rId76"/>
    <p:sldId id="348" r:id="rId77"/>
    <p:sldId id="356" r:id="rId78"/>
    <p:sldId id="382" r:id="rId79"/>
    <p:sldId id="429" r:id="rId80"/>
    <p:sldId id="430" r:id="rId81"/>
    <p:sldId id="349" r:id="rId82"/>
    <p:sldId id="357" r:id="rId83"/>
    <p:sldId id="383" r:id="rId84"/>
    <p:sldId id="431" r:id="rId85"/>
    <p:sldId id="432" r:id="rId86"/>
    <p:sldId id="350" r:id="rId87"/>
    <p:sldId id="358" r:id="rId88"/>
    <p:sldId id="384" r:id="rId89"/>
    <p:sldId id="433" r:id="rId90"/>
    <p:sldId id="434" r:id="rId91"/>
    <p:sldId id="351" r:id="rId92"/>
    <p:sldId id="359" r:id="rId93"/>
    <p:sldId id="385" r:id="rId94"/>
    <p:sldId id="435" r:id="rId95"/>
    <p:sldId id="436" r:id="rId96"/>
    <p:sldId id="352" r:id="rId97"/>
    <p:sldId id="360" r:id="rId98"/>
    <p:sldId id="386" r:id="rId99"/>
    <p:sldId id="437" r:id="rId100"/>
    <p:sldId id="438" r:id="rId101"/>
    <p:sldId id="353" r:id="rId102"/>
    <p:sldId id="361" r:id="rId103"/>
    <p:sldId id="387" r:id="rId104"/>
    <p:sldId id="439" r:id="rId105"/>
    <p:sldId id="440" r:id="rId106"/>
    <p:sldId id="362" r:id="rId107"/>
    <p:sldId id="376" r:id="rId108"/>
    <p:sldId id="388" r:id="rId109"/>
    <p:sldId id="441" r:id="rId110"/>
    <p:sldId id="442" r:id="rId111"/>
    <p:sldId id="363" r:id="rId112"/>
    <p:sldId id="373" r:id="rId113"/>
    <p:sldId id="389" r:id="rId114"/>
    <p:sldId id="443" r:id="rId115"/>
    <p:sldId id="444" r:id="rId116"/>
    <p:sldId id="364" r:id="rId117"/>
    <p:sldId id="371" r:id="rId118"/>
    <p:sldId id="390" r:id="rId119"/>
    <p:sldId id="445" r:id="rId120"/>
    <p:sldId id="446" r:id="rId121"/>
    <p:sldId id="365" r:id="rId122"/>
    <p:sldId id="372" r:id="rId123"/>
    <p:sldId id="391" r:id="rId124"/>
    <p:sldId id="447" r:id="rId125"/>
    <p:sldId id="448" r:id="rId126"/>
    <p:sldId id="366" r:id="rId127"/>
    <p:sldId id="370" r:id="rId128"/>
    <p:sldId id="392" r:id="rId129"/>
    <p:sldId id="449" r:id="rId130"/>
    <p:sldId id="450" r:id="rId131"/>
    <p:sldId id="367" r:id="rId132"/>
    <p:sldId id="374" r:id="rId133"/>
    <p:sldId id="393" r:id="rId134"/>
    <p:sldId id="451" r:id="rId135"/>
    <p:sldId id="452" r:id="rId136"/>
    <p:sldId id="368" r:id="rId137"/>
    <p:sldId id="377" r:id="rId138"/>
    <p:sldId id="394" r:id="rId139"/>
    <p:sldId id="453" r:id="rId140"/>
    <p:sldId id="454" r:id="rId141"/>
    <p:sldId id="369" r:id="rId142"/>
    <p:sldId id="375" r:id="rId143"/>
    <p:sldId id="395" r:id="rId144"/>
    <p:sldId id="455" r:id="rId145"/>
    <p:sldId id="456" r:id="rId146"/>
    <p:sldId id="457" r:id="rId14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FAFF"/>
    <a:srgbClr val="D10D7D"/>
    <a:srgbClr val="F30DC7"/>
    <a:srgbClr val="F09AAC"/>
    <a:srgbClr val="73FFFF"/>
    <a:srgbClr val="FF0066"/>
    <a:srgbClr val="AAFF44"/>
    <a:srgbClr val="F753A9"/>
    <a:srgbClr val="EF769E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32" autoAdjust="0"/>
    <p:restoredTop sz="94434" autoAdjust="0"/>
  </p:normalViewPr>
  <p:slideViewPr>
    <p:cSldViewPr snapToGrid="0">
      <p:cViewPr varScale="1">
        <p:scale>
          <a:sx n="62" d="100"/>
          <a:sy n="62" d="100"/>
        </p:scale>
        <p:origin x="97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3" d="100"/>
        <a:sy n="23" d="100"/>
      </p:scale>
      <p:origin x="0" y="-117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viewProps" Target="view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theme" Target="theme/theme1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slide" Target="slides/slide142.xml"/><Relationship Id="rId148" Type="http://schemas.openxmlformats.org/officeDocument/2006/relationships/presProps" Target="presProps.xml"/><Relationship Id="rId15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F7916-308D-48EE-BEF6-D8667C0259AC}" type="datetimeFigureOut">
              <a:rPr lang="en-GB" smtClean="0"/>
              <a:t>08/07/2015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CFAC0-6E67-45DD-9620-EFA2AD4035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87439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F7916-308D-48EE-BEF6-D8667C0259AC}" type="datetimeFigureOut">
              <a:rPr lang="en-GB" smtClean="0"/>
              <a:t>08/07/2015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CFAC0-6E67-45DD-9620-EFA2AD4035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68967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F7916-308D-48EE-BEF6-D8667C0259AC}" type="datetimeFigureOut">
              <a:rPr lang="en-GB" smtClean="0"/>
              <a:t>08/07/2015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CFAC0-6E67-45DD-9620-EFA2AD4035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9161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F7916-308D-48EE-BEF6-D8667C0259AC}" type="datetimeFigureOut">
              <a:rPr lang="en-GB" smtClean="0"/>
              <a:t>08/07/2015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CFAC0-6E67-45DD-9620-EFA2AD4035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90177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F7916-308D-48EE-BEF6-D8667C0259AC}" type="datetimeFigureOut">
              <a:rPr lang="en-GB" smtClean="0"/>
              <a:t>08/07/2015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CFAC0-6E67-45DD-9620-EFA2AD4035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32277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F7916-308D-48EE-BEF6-D8667C0259AC}" type="datetimeFigureOut">
              <a:rPr lang="en-GB" smtClean="0"/>
              <a:t>08/07/2015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CFAC0-6E67-45DD-9620-EFA2AD4035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61207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F7916-308D-48EE-BEF6-D8667C0259AC}" type="datetimeFigureOut">
              <a:rPr lang="en-GB" smtClean="0"/>
              <a:t>08/07/2015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CFAC0-6E67-45DD-9620-EFA2AD4035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7155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F7916-308D-48EE-BEF6-D8667C0259AC}" type="datetimeFigureOut">
              <a:rPr lang="en-GB" smtClean="0"/>
              <a:t>08/07/2015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CFAC0-6E67-45DD-9620-EFA2AD4035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3800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F7916-308D-48EE-BEF6-D8667C0259AC}" type="datetimeFigureOut">
              <a:rPr lang="en-GB" smtClean="0"/>
              <a:t>08/07/2015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CFAC0-6E67-45DD-9620-EFA2AD4035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21783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F7916-308D-48EE-BEF6-D8667C0259AC}" type="datetimeFigureOut">
              <a:rPr lang="en-GB" smtClean="0"/>
              <a:t>08/07/2015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CFAC0-6E67-45DD-9620-EFA2AD4035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1411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F7916-308D-48EE-BEF6-D8667C0259AC}" type="datetimeFigureOut">
              <a:rPr lang="en-GB" smtClean="0"/>
              <a:t>08/07/2015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CFAC0-6E67-45DD-9620-EFA2AD4035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64077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AF7916-308D-48EE-BEF6-D8667C0259AC}" type="datetimeFigureOut">
              <a:rPr lang="en-GB" smtClean="0"/>
              <a:t>08/07/2015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8CFAC0-6E67-45DD-9620-EFA2AD4035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2555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image" Target="../media/image12.png"/><Relationship Id="rId7" Type="http://schemas.openxmlformats.org/officeDocument/2006/relationships/slide" Target="slide5.xml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6" Type="http://schemas.openxmlformats.org/officeDocument/2006/relationships/slide" Target="slide24.xml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" Target="slide104.xml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slide" Target="slide105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slide" Target="slide109.xml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slide" Target="slide110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13.png"/><Relationship Id="rId7" Type="http://schemas.openxmlformats.org/officeDocument/2006/relationships/slide" Target="slide8.xml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24.xml"/><Relationship Id="rId4" Type="http://schemas.openxmlformats.org/officeDocument/2006/relationships/slide" Target="slide4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" Target="slide114.xml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slide" Target="slide115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slide" Target="slide119.xml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slide" Target="slide120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slide" Target="slide2.xml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slide" Target="slide5.xml"/><Relationship Id="rId4" Type="http://schemas.openxmlformats.org/officeDocument/2006/relationships/slide" Target="slide24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slide" Target="slide124.xml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slide" Target="slide125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slide" Target="slide129.xml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slide" Target="slide130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slide" Target="slide2.xml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slide" Target="slide5.xml"/><Relationship Id="rId4" Type="http://schemas.openxmlformats.org/officeDocument/2006/relationships/slide" Target="slide24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slide" Target="slide134.xml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slide" Target="slide135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slide" Target="slide139.xml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slide" Target="slide140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16.png"/><Relationship Id="rId7" Type="http://schemas.openxmlformats.org/officeDocument/2006/relationships/slide" Target="slide8.xml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slide" Target="slide24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slide" Target="slide145.xml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slide" Target="slide144.x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slide" Target="slide2.xml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slide" Target="slide5.xml"/><Relationship Id="rId4" Type="http://schemas.openxmlformats.org/officeDocument/2006/relationships/slide" Target="slide2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Layout" Target="../slideLayouts/slideLayout7.xml"/><Relationship Id="rId7" Type="http://schemas.openxmlformats.org/officeDocument/2006/relationships/slide" Target="slide5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slide" Target="slide17.xml"/><Relationship Id="rId5" Type="http://schemas.openxmlformats.org/officeDocument/2006/relationships/image" Target="../media/image19.png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slide" Target="slide23.xml"/><Relationship Id="rId3" Type="http://schemas.openxmlformats.org/officeDocument/2006/relationships/slide" Target="slide18.xml"/><Relationship Id="rId7" Type="http://schemas.openxmlformats.org/officeDocument/2006/relationships/slide" Target="slide20.xml"/><Relationship Id="rId12" Type="http://schemas.openxmlformats.org/officeDocument/2006/relationships/image" Target="../media/image24.png"/><Relationship Id="rId2" Type="http://schemas.openxmlformats.org/officeDocument/2006/relationships/image" Target="../media/image10.jpg"/><Relationship Id="rId16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slide" Target="slide22.xml"/><Relationship Id="rId5" Type="http://schemas.openxmlformats.org/officeDocument/2006/relationships/slide" Target="slide19.xml"/><Relationship Id="rId15" Type="http://schemas.openxmlformats.org/officeDocument/2006/relationships/slide" Target="slide5.xml"/><Relationship Id="rId10" Type="http://schemas.openxmlformats.org/officeDocument/2006/relationships/image" Target="../media/image23.png"/><Relationship Id="rId4" Type="http://schemas.openxmlformats.org/officeDocument/2006/relationships/image" Target="../media/image20.png"/><Relationship Id="rId9" Type="http://schemas.openxmlformats.org/officeDocument/2006/relationships/slide" Target="slide21.xml"/><Relationship Id="rId1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20.png"/><Relationship Id="rId7" Type="http://schemas.openxmlformats.org/officeDocument/2006/relationships/slide" Target="slide5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46.xml"/><Relationship Id="rId5" Type="http://schemas.openxmlformats.org/officeDocument/2006/relationships/slide" Target="slide4.xml"/><Relationship Id="rId4" Type="http://schemas.openxmlformats.org/officeDocument/2006/relationships/slide" Target="slide1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21.png"/><Relationship Id="rId7" Type="http://schemas.openxmlformats.org/officeDocument/2006/relationships/slide" Target="slide46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slide" Target="slide17.xml"/><Relationship Id="rId4" Type="http://schemas.openxmlformats.org/officeDocument/2006/relationships/slide" Target="slide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hyperlink" Target="http://www.eslgamesplus.com/possessive-pronouns-game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65.xml"/><Relationship Id="rId5" Type="http://schemas.openxmlformats.org/officeDocument/2006/relationships/slide" Target="slide46.xml"/><Relationship Id="rId4" Type="http://schemas.openxmlformats.org/officeDocument/2006/relationships/slide" Target="slide2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22.png"/><Relationship Id="rId7" Type="http://schemas.openxmlformats.org/officeDocument/2006/relationships/slide" Target="slide46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slide" Target="slide17.xml"/><Relationship Id="rId4" Type="http://schemas.openxmlformats.org/officeDocument/2006/relationships/slide" Target="slide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27.png"/><Relationship Id="rId7" Type="http://schemas.openxmlformats.org/officeDocument/2006/relationships/slide" Target="slide46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slide" Target="slide17.xml"/><Relationship Id="rId4" Type="http://schemas.openxmlformats.org/officeDocument/2006/relationships/slide" Target="slide5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24.png"/><Relationship Id="rId7" Type="http://schemas.openxmlformats.org/officeDocument/2006/relationships/slide" Target="slide46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slide" Target="slide17.xml"/><Relationship Id="rId4" Type="http://schemas.openxmlformats.org/officeDocument/2006/relationships/slide" Target="slide5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25.png"/><Relationship Id="rId7" Type="http://schemas.openxmlformats.org/officeDocument/2006/relationships/slide" Target="slide46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slide" Target="slide17.xml"/><Relationship Id="rId4" Type="http://schemas.openxmlformats.org/officeDocument/2006/relationships/slide" Target="slide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slide" Target="slide2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slide" Target="slide28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31.gif"/><Relationship Id="rId7" Type="http://schemas.openxmlformats.org/officeDocument/2006/relationships/slide" Target="slide25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33.png"/><Relationship Id="rId4" Type="http://schemas.openxmlformats.org/officeDocument/2006/relationships/image" Target="../media/image32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slide" Target="slide2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30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slide" Target="slide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slide" Target="slide4.xml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31.gif"/><Relationship Id="rId7" Type="http://schemas.openxmlformats.org/officeDocument/2006/relationships/slide" Target="slide28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33.png"/><Relationship Id="rId4" Type="http://schemas.openxmlformats.org/officeDocument/2006/relationships/image" Target="../media/image32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slide" Target="slide3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slide" Target="slide34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31.gif"/><Relationship Id="rId7" Type="http://schemas.openxmlformats.org/officeDocument/2006/relationships/slide" Target="slide31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33.png"/><Relationship Id="rId4" Type="http://schemas.openxmlformats.org/officeDocument/2006/relationships/image" Target="../media/image32.gi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slide" Target="slide3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slide" Target="slide37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31.gif"/><Relationship Id="rId7" Type="http://schemas.openxmlformats.org/officeDocument/2006/relationships/slide" Target="slide34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33.png"/><Relationship Id="rId4" Type="http://schemas.openxmlformats.org/officeDocument/2006/relationships/image" Target="../media/image32.gi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slide" Target="slide3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slide" Target="slide40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31.gif"/><Relationship Id="rId7" Type="http://schemas.openxmlformats.org/officeDocument/2006/relationships/slide" Target="slide37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33.png"/><Relationship Id="rId4" Type="http://schemas.openxmlformats.org/officeDocument/2006/relationships/image" Target="../media/image32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slide" Target="slide4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slide" Target="slide43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31.gif"/><Relationship Id="rId7" Type="http://schemas.openxmlformats.org/officeDocument/2006/relationships/slide" Target="slide40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33.png"/><Relationship Id="rId4" Type="http://schemas.openxmlformats.org/officeDocument/2006/relationships/image" Target="../media/image32.gi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slide" Target="slide4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31.gif"/><Relationship Id="rId7" Type="http://schemas.openxmlformats.org/officeDocument/2006/relationships/slide" Target="slide43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33.png"/><Relationship Id="rId4" Type="http://schemas.openxmlformats.org/officeDocument/2006/relationships/image" Target="../media/image32.gi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47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slide" Target="slide4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slide" Target="slide50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31.gif"/><Relationship Id="rId7" Type="http://schemas.openxmlformats.org/officeDocument/2006/relationships/slide" Target="slide47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33.png"/><Relationship Id="rId4" Type="http://schemas.openxmlformats.org/officeDocument/2006/relationships/image" Target="../media/image32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slide" Target="slide4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slide" Target="slide6.xml"/><Relationship Id="rId4" Type="http://schemas.openxmlformats.org/officeDocument/2006/relationships/slide" Target="slide1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52.xm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slide" Target="slide5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slide" Target="slide53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31.gif"/><Relationship Id="rId7" Type="http://schemas.openxmlformats.org/officeDocument/2006/relationships/slide" Target="slide50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33.png"/><Relationship Id="rId4" Type="http://schemas.openxmlformats.org/officeDocument/2006/relationships/image" Target="../media/image32.gi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55.xm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slide" Target="slide5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56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30.gif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31.gif"/><Relationship Id="rId7" Type="http://schemas.openxmlformats.org/officeDocument/2006/relationships/slide" Target="slide53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33.png"/><Relationship Id="rId4" Type="http://schemas.openxmlformats.org/officeDocument/2006/relationships/image" Target="../media/image32.gi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57.xm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slide" Target="slide58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slide" Target="slide59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31.gif"/><Relationship Id="rId7" Type="http://schemas.openxmlformats.org/officeDocument/2006/relationships/slide" Target="slide56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33.png"/><Relationship Id="rId4" Type="http://schemas.openxmlformats.org/officeDocument/2006/relationships/image" Target="../media/image32.gi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61.xm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slide" Target="slide6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slide" Target="slide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slide" Target="slide62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31.gif"/><Relationship Id="rId7" Type="http://schemas.openxmlformats.org/officeDocument/2006/relationships/slide" Target="slide59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33.png"/><Relationship Id="rId4" Type="http://schemas.openxmlformats.org/officeDocument/2006/relationships/image" Target="../media/image32.gi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64.xm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slide" Target="slide6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31.gif"/><Relationship Id="rId7" Type="http://schemas.openxmlformats.org/officeDocument/2006/relationships/slide" Target="slide62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33.png"/><Relationship Id="rId4" Type="http://schemas.openxmlformats.org/officeDocument/2006/relationships/image" Target="../media/image32.gi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" Target="slide69.xml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slide" Target="slide70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slide" Target="slide5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6" Type="http://schemas.openxmlformats.org/officeDocument/2006/relationships/slide" Target="slide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" Target="slide75.xml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slide" Target="slide74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" Target="slide79.xml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slide" Target="slide80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slide" Target="slide14.xml"/><Relationship Id="rId18" Type="http://schemas.openxmlformats.org/officeDocument/2006/relationships/slide" Target="slide4.xml"/><Relationship Id="rId3" Type="http://schemas.openxmlformats.org/officeDocument/2006/relationships/slide" Target="slide9.xml"/><Relationship Id="rId7" Type="http://schemas.openxmlformats.org/officeDocument/2006/relationships/slide" Target="slide11.xml"/><Relationship Id="rId12" Type="http://schemas.openxmlformats.org/officeDocument/2006/relationships/image" Target="../media/image15.png"/><Relationship Id="rId17" Type="http://schemas.openxmlformats.org/officeDocument/2006/relationships/slide" Target="slide2.xml"/><Relationship Id="rId2" Type="http://schemas.openxmlformats.org/officeDocument/2006/relationships/image" Target="../media/image10.jpg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openxmlformats.org/officeDocument/2006/relationships/slide" Target="slide13.xml"/><Relationship Id="rId5" Type="http://schemas.openxmlformats.org/officeDocument/2006/relationships/slide" Target="slide10.xml"/><Relationship Id="rId15" Type="http://schemas.openxmlformats.org/officeDocument/2006/relationships/slide" Target="slide15.xml"/><Relationship Id="rId10" Type="http://schemas.openxmlformats.org/officeDocument/2006/relationships/image" Target="../media/image14.png"/><Relationship Id="rId19" Type="http://schemas.openxmlformats.org/officeDocument/2006/relationships/slide" Target="slide5.xml"/><Relationship Id="rId4" Type="http://schemas.openxmlformats.org/officeDocument/2006/relationships/image" Target="../media/image11.png"/><Relationship Id="rId9" Type="http://schemas.openxmlformats.org/officeDocument/2006/relationships/slide" Target="slide12.xml"/><Relationship Id="rId14" Type="http://schemas.openxmlformats.org/officeDocument/2006/relationships/image" Target="../media/image16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" Target="slide84.xml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slide" Target="slide85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" Target="slide89.xml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slide" Target="slide90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11.png"/><Relationship Id="rId7" Type="http://schemas.openxmlformats.org/officeDocument/2006/relationships/slide" Target="slide24.xml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slide" Target="slide8.xml"/><Relationship Id="rId4" Type="http://schemas.openxmlformats.org/officeDocument/2006/relationships/slide" Target="slide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" Target="slide95.xml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slide" Target="slide94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" Target="slide99.xml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slide" Target="slide100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 rot="183631">
            <a:off x="3768729" y="1921532"/>
            <a:ext cx="6779503" cy="1683657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LET’S LEARN ENGLISH</a:t>
            </a:r>
            <a:endParaRPr lang="en-GB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3" name="Rounded Rectangular Callout 2"/>
          <p:cNvSpPr/>
          <p:nvPr/>
        </p:nvSpPr>
        <p:spPr>
          <a:xfrm rot="454255">
            <a:off x="3956643" y="295125"/>
            <a:ext cx="4945217" cy="1505267"/>
          </a:xfrm>
          <a:prstGeom prst="wedgeRoundRectCallout">
            <a:avLst>
              <a:gd name="adj1" fmla="val -34857"/>
              <a:gd name="adj2" fmla="val 89660"/>
              <a:gd name="adj3" fmla="val 16667"/>
            </a:avLst>
          </a:prstGeom>
          <a:solidFill>
            <a:srgbClr val="FFFF00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divot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/>
          <p:cNvSpPr txBox="1"/>
          <p:nvPr/>
        </p:nvSpPr>
        <p:spPr>
          <a:xfrm rot="488798">
            <a:off x="3780393" y="451387"/>
            <a:ext cx="529771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ckerli One" panose="02000503000000020003" pitchFamily="2" charset="0"/>
              </a:rPr>
              <a:t>Hello!</a:t>
            </a:r>
            <a:endParaRPr lang="en-GB" sz="6600" b="1" dirty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360057" y="3589289"/>
            <a:ext cx="6197601" cy="1683657"/>
          </a:xfrm>
          <a:prstGeom prst="rect">
            <a:avLst/>
          </a:prstGeom>
          <a:solidFill>
            <a:srgbClr val="F753A9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54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PRONOUNS</a:t>
            </a:r>
            <a:endParaRPr lang="en-GB" sz="5400" b="1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72" y="733891"/>
            <a:ext cx="3759199" cy="57562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Oval 6">
            <a:hlinkClick r:id="rId4" action="ppaction://hlinksldjump"/>
          </p:cNvPr>
          <p:cNvSpPr/>
          <p:nvPr/>
        </p:nvSpPr>
        <p:spPr>
          <a:xfrm>
            <a:off x="9238344" y="4431117"/>
            <a:ext cx="2394858" cy="232228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07950" dist="12700" dir="5400000" algn="ctr">
              <a:srgbClr val="000000"/>
            </a:outerShdw>
            <a:reflection blurRad="6350" stA="52000" endA="300" endPos="35000" dir="5400000" sy="-100000" algn="bl" rotWithShape="0"/>
          </a:effectLst>
          <a:scene3d>
            <a:camera prst="perspectiveFront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ENTER</a:t>
            </a:r>
            <a:endParaRPr lang="en-GB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35599" y="4784552"/>
            <a:ext cx="2046515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n-GB" sz="2800" b="1" dirty="0" smtClean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Century Gothic" panose="020B0502020202020204" pitchFamily="34" charset="0"/>
              </a:rPr>
              <a:t>Year 4</a:t>
            </a:r>
            <a:endParaRPr lang="en-GB" sz="2800" b="1" dirty="0"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45935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nip Single Corner Rectangle 5"/>
          <p:cNvSpPr/>
          <p:nvPr/>
        </p:nvSpPr>
        <p:spPr>
          <a:xfrm>
            <a:off x="3094404" y="1987041"/>
            <a:ext cx="7118032" cy="4011242"/>
          </a:xfrm>
          <a:prstGeom prst="snip1Rect">
            <a:avLst/>
          </a:prstGeom>
          <a:gradFill flip="none" rotWithShape="1">
            <a:gsLst>
              <a:gs pos="0">
                <a:srgbClr val="F753A9">
                  <a:shade val="30000"/>
                  <a:satMod val="115000"/>
                </a:srgbClr>
              </a:gs>
              <a:gs pos="50000">
                <a:srgbClr val="F753A9">
                  <a:shade val="67500"/>
                  <a:satMod val="115000"/>
                </a:srgbClr>
              </a:gs>
              <a:gs pos="100000">
                <a:srgbClr val="F753A9">
                  <a:shade val="100000"/>
                  <a:satMod val="115000"/>
                </a:srgbClr>
              </a:gs>
            </a:gsLst>
            <a:lin ang="54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000" b="1" dirty="0" smtClean="0">
              <a:latin typeface="Century Gothic" panose="020B0502020202020204" pitchFamily="34" charset="0"/>
            </a:endParaRPr>
          </a:p>
          <a:p>
            <a:pPr algn="ctr"/>
            <a:r>
              <a:rPr lang="en-GB" sz="3000" b="1" dirty="0" smtClean="0">
                <a:latin typeface="Century Gothic" panose="020B0502020202020204" pitchFamily="34" charset="0"/>
              </a:rPr>
              <a:t>It </a:t>
            </a:r>
            <a:r>
              <a:rPr lang="en-GB" sz="3000" b="1" dirty="0">
                <a:latin typeface="Century Gothic" panose="020B0502020202020204" pitchFamily="34" charset="0"/>
              </a:rPr>
              <a:t>is used to refer to </a:t>
            </a:r>
            <a:r>
              <a:rPr lang="en-GB" sz="3000" b="1" dirty="0" smtClean="0">
                <a:latin typeface="Century Gothic" panose="020B0502020202020204" pitchFamily="34" charset="0"/>
              </a:rPr>
              <a:t>someone else.</a:t>
            </a:r>
          </a:p>
          <a:p>
            <a:pPr algn="ctr"/>
            <a:r>
              <a:rPr lang="en-GB" sz="3000" b="1" dirty="0" smtClean="0">
                <a:latin typeface="Century Gothic" panose="020B0502020202020204" pitchFamily="34" charset="0"/>
              </a:rPr>
              <a:t>For example:</a:t>
            </a:r>
          </a:p>
          <a:p>
            <a:pPr algn="ctr"/>
            <a:endParaRPr lang="en-GB" sz="3000" b="1" dirty="0">
              <a:latin typeface="Century Gothic" panose="020B0502020202020204" pitchFamily="34" charset="0"/>
            </a:endParaRPr>
          </a:p>
          <a:p>
            <a:pPr algn="ctr"/>
            <a:endParaRPr lang="en-GB" sz="3000" b="1" dirty="0" smtClean="0">
              <a:latin typeface="Century Gothic" panose="020B0502020202020204" pitchFamily="34" charset="0"/>
            </a:endParaRPr>
          </a:p>
          <a:p>
            <a:pPr algn="ctr"/>
            <a:endParaRPr lang="en-GB" sz="3000" b="1" dirty="0">
              <a:latin typeface="Century Gothic" panose="020B0502020202020204" pitchFamily="34" charset="0"/>
            </a:endParaRPr>
          </a:p>
          <a:p>
            <a:pPr algn="ctr"/>
            <a:r>
              <a:rPr lang="en-GB" sz="3000" b="1" dirty="0" smtClean="0">
                <a:latin typeface="Century Gothic" panose="020B0502020202020204" pitchFamily="34" charset="0"/>
              </a:rPr>
              <a:t>  </a:t>
            </a:r>
            <a:endParaRPr lang="en-GB" sz="3000" b="1" dirty="0">
              <a:latin typeface="Century Gothic" panose="020B0502020202020204" pitchFamily="34" charset="0"/>
            </a:endParaRPr>
          </a:p>
          <a:p>
            <a:pPr algn="ctr"/>
            <a:endParaRPr lang="en-GB" sz="3000" b="1" dirty="0"/>
          </a:p>
        </p:txBody>
      </p:sp>
      <p:sp>
        <p:nvSpPr>
          <p:cNvPr id="3" name="Rectangle 2"/>
          <p:cNvSpPr/>
          <p:nvPr/>
        </p:nvSpPr>
        <p:spPr>
          <a:xfrm>
            <a:off x="3720435" y="424142"/>
            <a:ext cx="5865972" cy="995537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 smtClean="0"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Personal Pronoun: You</a:t>
            </a:r>
          </a:p>
        </p:txBody>
      </p:sp>
      <p:sp>
        <p:nvSpPr>
          <p:cNvPr id="7" name="Rectangle 6"/>
          <p:cNvSpPr/>
          <p:nvPr/>
        </p:nvSpPr>
        <p:spPr>
          <a:xfrm>
            <a:off x="1184046" y="5150216"/>
            <a:ext cx="9405257" cy="937794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Century Gothic" panose="020B0502020202020204" pitchFamily="34" charset="0"/>
              </a:rPr>
              <a:t>“</a:t>
            </a:r>
            <a:r>
              <a:rPr lang="en-GB" sz="2800" b="1" u="sng" dirty="0" smtClean="0">
                <a:solidFill>
                  <a:srgbClr val="FFFF00"/>
                </a:solidFill>
                <a:latin typeface="Century Gothic" panose="020B0502020202020204" pitchFamily="34" charset="0"/>
              </a:rPr>
              <a:t>You</a:t>
            </a:r>
            <a:r>
              <a:rPr lang="en-GB" sz="2800" b="1" dirty="0" smtClean="0">
                <a:latin typeface="Century Gothic" panose="020B0502020202020204" pitchFamily="34" charset="0"/>
              </a:rPr>
              <a:t> look pretty today princess!” said Finn to Princess </a:t>
            </a:r>
            <a:r>
              <a:rPr lang="en-GB" sz="2800" b="1" dirty="0" err="1" smtClean="0">
                <a:latin typeface="Century Gothic" panose="020B0502020202020204" pitchFamily="34" charset="0"/>
              </a:rPr>
              <a:t>Bubblegum</a:t>
            </a:r>
            <a:r>
              <a:rPr lang="en-GB" sz="2800" b="1" dirty="0" smtClean="0">
                <a:latin typeface="Century Gothic" panose="020B0502020202020204" pitchFamily="34" charset="0"/>
              </a:rPr>
              <a:t>.</a:t>
            </a:r>
            <a:endParaRPr lang="en-GB" sz="2800" b="1" dirty="0">
              <a:latin typeface="Century Gothic" panose="020B0502020202020204" pitchFamily="34" charset="0"/>
            </a:endParaRPr>
          </a:p>
        </p:txBody>
      </p:sp>
      <p:sp>
        <p:nvSpPr>
          <p:cNvPr id="8" name="Down Arrow 7"/>
          <p:cNvSpPr/>
          <p:nvPr/>
        </p:nvSpPr>
        <p:spPr>
          <a:xfrm>
            <a:off x="1645739" y="4582721"/>
            <a:ext cx="493486" cy="619400"/>
          </a:xfrm>
          <a:prstGeom prst="downArrow">
            <a:avLst/>
          </a:prstGeom>
          <a:solidFill>
            <a:srgbClr val="FF33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Oval 1"/>
          <p:cNvSpPr/>
          <p:nvPr/>
        </p:nvSpPr>
        <p:spPr>
          <a:xfrm>
            <a:off x="165099" y="155966"/>
            <a:ext cx="3310128" cy="3026664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2676" t="-583" r="-4359" b="583"/>
            </a:stretch>
          </a:blip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/>
        </p:nvSpPr>
        <p:spPr>
          <a:xfrm>
            <a:off x="911320" y="3724905"/>
            <a:ext cx="2015805" cy="1128925"/>
          </a:xfrm>
          <a:prstGeom prst="rect">
            <a:avLst/>
          </a:prstGeom>
          <a:solidFill>
            <a:srgbClr val="FF6A47"/>
          </a:solidFill>
          <a:ln w="28575">
            <a:solidFill>
              <a:schemeClr val="tx1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solidFill>
                  <a:schemeClr val="tx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SUBJECT PRONOUN</a:t>
            </a:r>
          </a:p>
        </p:txBody>
      </p:sp>
      <p:sp>
        <p:nvSpPr>
          <p:cNvPr id="19" name="Oval 18">
            <a:hlinkClick r:id="rId4" action="ppaction://hlinksldjump"/>
          </p:cNvPr>
          <p:cNvSpPr/>
          <p:nvPr/>
        </p:nvSpPr>
        <p:spPr>
          <a:xfrm>
            <a:off x="10924483" y="87312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20" name="TextBox 19">
            <a:hlinkClick r:id="rId4" action="ppaction://hlinksldjump"/>
          </p:cNvPr>
          <p:cNvSpPr txBox="1"/>
          <p:nvPr/>
        </p:nvSpPr>
        <p:spPr>
          <a:xfrm>
            <a:off x="10842479" y="110651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24" name="Oval 23">
            <a:hlinkClick r:id="rId5" action="ppaction://hlinksldjump"/>
          </p:cNvPr>
          <p:cNvSpPr/>
          <p:nvPr/>
        </p:nvSpPr>
        <p:spPr>
          <a:xfrm>
            <a:off x="11010448" y="4942662"/>
            <a:ext cx="1051560" cy="105156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ln w="3175">
                <a:solidFill>
                  <a:schemeClr val="bg1">
                    <a:lumMod val="50000"/>
                  </a:schemeClr>
                </a:solidFill>
              </a:ln>
              <a:latin typeface="Freestyle Script" panose="030804020302050B0404" pitchFamily="66" charset="0"/>
            </a:endParaRPr>
          </a:p>
        </p:txBody>
      </p:sp>
      <p:sp>
        <p:nvSpPr>
          <p:cNvPr id="25" name="TextBox 24">
            <a:hlinkClick r:id="rId6" action="ppaction://hlinksldjump"/>
          </p:cNvPr>
          <p:cNvSpPr txBox="1"/>
          <p:nvPr/>
        </p:nvSpPr>
        <p:spPr>
          <a:xfrm>
            <a:off x="10812465" y="5040115"/>
            <a:ext cx="142080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Exercise 1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8" name="Oval 17">
            <a:hlinkClick r:id="rId7" action="ppaction://hlinksldjump"/>
          </p:cNvPr>
          <p:cNvSpPr/>
          <p:nvPr/>
        </p:nvSpPr>
        <p:spPr>
          <a:xfrm>
            <a:off x="10994306" y="3597258"/>
            <a:ext cx="1051560" cy="1051560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ln w="3175">
                <a:solidFill>
                  <a:schemeClr val="bg1">
                    <a:lumMod val="50000"/>
                  </a:schemeClr>
                </a:solidFill>
              </a:ln>
              <a:latin typeface="Freestyle Script" panose="030804020302050B0404" pitchFamily="66" charset="0"/>
            </a:endParaRPr>
          </a:p>
        </p:txBody>
      </p:sp>
      <p:sp>
        <p:nvSpPr>
          <p:cNvPr id="26" name="TextBox 25">
            <a:hlinkClick r:id="rId7" action="ppaction://hlinksldjump"/>
          </p:cNvPr>
          <p:cNvSpPr txBox="1"/>
          <p:nvPr/>
        </p:nvSpPr>
        <p:spPr>
          <a:xfrm>
            <a:off x="10612785" y="3911862"/>
            <a:ext cx="1674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Pronouns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27" name="TextBox 26">
            <a:hlinkClick r:id="rId7" action="ppaction://hlinksldjump"/>
          </p:cNvPr>
          <p:cNvSpPr txBox="1"/>
          <p:nvPr/>
        </p:nvSpPr>
        <p:spPr>
          <a:xfrm>
            <a:off x="10659748" y="3742681"/>
            <a:ext cx="164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solidFill>
                  <a:sysClr val="windowText" lastClr="000000"/>
                </a:solidFill>
                <a:latin typeface="Century Gothic" panose="020B0502020202020204" pitchFamily="34" charset="0"/>
              </a:rPr>
              <a:t>t</a:t>
            </a:r>
            <a:r>
              <a:rPr lang="en-GB" sz="1600" dirty="0" smtClean="0">
                <a:solidFill>
                  <a:sysClr val="windowText" lastClr="000000"/>
                </a:solidFill>
                <a:latin typeface="Century Gothic" panose="020B0502020202020204" pitchFamily="34" charset="0"/>
              </a:rPr>
              <a:t>ypes of</a:t>
            </a:r>
            <a:endParaRPr lang="en-GB" sz="1600" dirty="0">
              <a:solidFill>
                <a:sysClr val="windowText" lastClr="0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8" name="Oval 27">
            <a:hlinkClick r:id="rId8" action="ppaction://hlinksldjump"/>
          </p:cNvPr>
          <p:cNvSpPr/>
          <p:nvPr/>
        </p:nvSpPr>
        <p:spPr>
          <a:xfrm>
            <a:off x="10953951" y="2264684"/>
            <a:ext cx="1051560" cy="105156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ln w="3175">
                <a:solidFill>
                  <a:schemeClr val="bg1">
                    <a:lumMod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9" name="TextBox 28">
            <a:hlinkClick r:id="rId8" action="ppaction://hlinksldjump"/>
          </p:cNvPr>
          <p:cNvSpPr txBox="1"/>
          <p:nvPr/>
        </p:nvSpPr>
        <p:spPr>
          <a:xfrm>
            <a:off x="10599039" y="2374965"/>
            <a:ext cx="17024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Personal Pronouns</a:t>
            </a:r>
            <a:endParaRPr lang="en-GB" sz="24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30" name="TextBox 29">
            <a:hlinkClick r:id="rId8" action="ppaction://hlinksldjump"/>
          </p:cNvPr>
          <p:cNvSpPr txBox="1"/>
          <p:nvPr/>
        </p:nvSpPr>
        <p:spPr>
          <a:xfrm>
            <a:off x="10978023" y="2160969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Back to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862890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10953951" y="2264684"/>
            <a:ext cx="1051560" cy="1051560"/>
          </a:xfrm>
          <a:prstGeom prst="ellipse">
            <a:avLst/>
          </a:prstGeom>
          <a:solidFill>
            <a:srgbClr val="FF0066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ln w="3175">
                <a:solidFill>
                  <a:schemeClr val="bg1">
                    <a:lumMod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hlinkClick r:id="" action="ppaction://hlinkshowjump?jump=nextslide"/>
          </p:cNvPr>
          <p:cNvSpPr txBox="1"/>
          <p:nvPr/>
        </p:nvSpPr>
        <p:spPr>
          <a:xfrm>
            <a:off x="10666014" y="2313410"/>
            <a:ext cx="15684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Next Question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580165" y="5430837"/>
            <a:ext cx="9664071" cy="1325563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bliqueTopLeft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6600" b="1" dirty="0" smtClean="0">
                <a:ln w="28575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Yeah! You get a star! </a:t>
            </a:r>
            <a:endParaRPr lang="en-GB" sz="6600" b="1" dirty="0">
              <a:ln w="28575"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hlinkClick r:id="" action="ppaction://hlinkshowjump?jump=nextslide"/>
          </p:cNvPr>
          <p:cNvSpPr txBox="1"/>
          <p:nvPr/>
        </p:nvSpPr>
        <p:spPr>
          <a:xfrm>
            <a:off x="10978023" y="2160969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here to the 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9" name="Oval 8">
            <a:hlinkClick r:id="rId4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8796615"/>
      </p:ext>
    </p:extLst>
  </p:cSld>
  <p:clrMapOvr>
    <a:masterClrMapping/>
  </p:clrMapOvr>
  <p:transition>
    <p:blinds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Oval 4"/>
          <p:cNvSpPr>
            <a:spLocks noChangeArrowheads="1"/>
          </p:cNvSpPr>
          <p:nvPr/>
        </p:nvSpPr>
        <p:spPr bwMode="auto">
          <a:xfrm>
            <a:off x="2438400" y="0"/>
            <a:ext cx="7848600" cy="6858000"/>
          </a:xfrm>
          <a:prstGeom prst="ellipse">
            <a:avLst/>
          </a:prstGeom>
          <a:solidFill>
            <a:srgbClr val="FFFF00"/>
          </a:solidFill>
          <a:ln w="76200" cmpd="tri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4102" name="Line 6"/>
          <p:cNvSpPr>
            <a:spLocks noChangeShapeType="1"/>
          </p:cNvSpPr>
          <p:nvPr/>
        </p:nvSpPr>
        <p:spPr bwMode="auto">
          <a:xfrm>
            <a:off x="2438400" y="3462339"/>
            <a:ext cx="78486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3" name="Line 7"/>
          <p:cNvSpPr>
            <a:spLocks noChangeShapeType="1"/>
          </p:cNvSpPr>
          <p:nvPr/>
        </p:nvSpPr>
        <p:spPr bwMode="auto">
          <a:xfrm>
            <a:off x="6477000" y="0"/>
            <a:ext cx="0" cy="6858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4" name="Line 8"/>
          <p:cNvSpPr>
            <a:spLocks noChangeShapeType="1"/>
          </p:cNvSpPr>
          <p:nvPr/>
        </p:nvSpPr>
        <p:spPr bwMode="auto">
          <a:xfrm flipV="1">
            <a:off x="3352800" y="1371600"/>
            <a:ext cx="6172200" cy="4191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5" name="Line 9"/>
          <p:cNvSpPr>
            <a:spLocks noChangeShapeType="1"/>
          </p:cNvSpPr>
          <p:nvPr/>
        </p:nvSpPr>
        <p:spPr bwMode="auto">
          <a:xfrm flipH="1" flipV="1">
            <a:off x="3505200" y="1066800"/>
            <a:ext cx="5715000" cy="4648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8" name="Oval 12"/>
          <p:cNvSpPr>
            <a:spLocks noChangeArrowheads="1"/>
          </p:cNvSpPr>
          <p:nvPr/>
        </p:nvSpPr>
        <p:spPr bwMode="auto">
          <a:xfrm>
            <a:off x="4876800" y="609600"/>
            <a:ext cx="1295400" cy="1295400"/>
          </a:xfrm>
          <a:prstGeom prst="ellipse">
            <a:avLst/>
          </a:prstGeom>
          <a:solidFill>
            <a:srgbClr val="FF00FF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4109" name="Oval 13"/>
          <p:cNvSpPr>
            <a:spLocks noChangeArrowheads="1"/>
          </p:cNvSpPr>
          <p:nvPr/>
        </p:nvSpPr>
        <p:spPr bwMode="auto">
          <a:xfrm>
            <a:off x="6934200" y="609600"/>
            <a:ext cx="1295400" cy="1295400"/>
          </a:xfrm>
          <a:prstGeom prst="ellipse">
            <a:avLst/>
          </a:prstGeom>
          <a:solidFill>
            <a:srgbClr val="00FF00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4110" name="Oval 14"/>
          <p:cNvSpPr>
            <a:spLocks noChangeArrowheads="1"/>
          </p:cNvSpPr>
          <p:nvPr/>
        </p:nvSpPr>
        <p:spPr bwMode="auto">
          <a:xfrm>
            <a:off x="8458200" y="2057400"/>
            <a:ext cx="1295400" cy="1295400"/>
          </a:xfrm>
          <a:prstGeom prst="ellipse">
            <a:avLst/>
          </a:prstGeom>
          <a:solidFill>
            <a:srgbClr val="33CCCC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4111" name="Oval 15"/>
          <p:cNvSpPr>
            <a:spLocks noChangeArrowheads="1"/>
          </p:cNvSpPr>
          <p:nvPr/>
        </p:nvSpPr>
        <p:spPr bwMode="auto">
          <a:xfrm>
            <a:off x="8458200" y="3657600"/>
            <a:ext cx="1295400" cy="12954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4112" name="Oval 16"/>
          <p:cNvSpPr>
            <a:spLocks noChangeArrowheads="1"/>
          </p:cNvSpPr>
          <p:nvPr/>
        </p:nvSpPr>
        <p:spPr bwMode="auto">
          <a:xfrm>
            <a:off x="6781800" y="4876800"/>
            <a:ext cx="1295400" cy="1295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5</a:t>
            </a:r>
          </a:p>
        </p:txBody>
      </p:sp>
      <p:sp>
        <p:nvSpPr>
          <p:cNvPr id="4113" name="Oval 17"/>
          <p:cNvSpPr>
            <a:spLocks noChangeArrowheads="1"/>
          </p:cNvSpPr>
          <p:nvPr/>
        </p:nvSpPr>
        <p:spPr bwMode="auto">
          <a:xfrm>
            <a:off x="4800600" y="4876800"/>
            <a:ext cx="1295400" cy="1295400"/>
          </a:xfrm>
          <a:prstGeom prst="ellipse">
            <a:avLst/>
          </a:prstGeom>
          <a:solidFill>
            <a:srgbClr val="9933FF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6</a:t>
            </a:r>
          </a:p>
        </p:txBody>
      </p:sp>
      <p:sp>
        <p:nvSpPr>
          <p:cNvPr id="4114" name="Oval 18"/>
          <p:cNvSpPr>
            <a:spLocks noChangeArrowheads="1"/>
          </p:cNvSpPr>
          <p:nvPr/>
        </p:nvSpPr>
        <p:spPr bwMode="auto">
          <a:xfrm>
            <a:off x="3124200" y="3581400"/>
            <a:ext cx="1295400" cy="1295400"/>
          </a:xfrm>
          <a:prstGeom prst="ellipse">
            <a:avLst/>
          </a:prstGeom>
          <a:solidFill>
            <a:srgbClr val="FF9900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7</a:t>
            </a:r>
          </a:p>
        </p:txBody>
      </p:sp>
      <p:sp>
        <p:nvSpPr>
          <p:cNvPr id="4115" name="Oval 19"/>
          <p:cNvSpPr>
            <a:spLocks noChangeArrowheads="1"/>
          </p:cNvSpPr>
          <p:nvPr/>
        </p:nvSpPr>
        <p:spPr bwMode="auto">
          <a:xfrm>
            <a:off x="3276600" y="1981200"/>
            <a:ext cx="1295400" cy="1295400"/>
          </a:xfrm>
          <a:prstGeom prst="ellipse">
            <a:avLst/>
          </a:prstGeom>
          <a:solidFill>
            <a:srgbClr val="3366FF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8</a:t>
            </a:r>
          </a:p>
        </p:txBody>
      </p:sp>
      <p:sp>
        <p:nvSpPr>
          <p:cNvPr id="4116" name="AutoShape 20"/>
          <p:cNvSpPr>
            <a:spLocks noChangeArrowheads="1"/>
          </p:cNvSpPr>
          <p:nvPr/>
        </p:nvSpPr>
        <p:spPr bwMode="auto">
          <a:xfrm>
            <a:off x="6096000" y="1066800"/>
            <a:ext cx="838200" cy="2514600"/>
          </a:xfrm>
          <a:prstGeom prst="upArrow">
            <a:avLst>
              <a:gd name="adj1" fmla="val 50000"/>
              <a:gd name="adj2" fmla="val 75000"/>
            </a:avLst>
          </a:prstGeom>
          <a:solidFill>
            <a:srgbClr val="660066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vert="eaVert" wrap="none" anchor="ctr"/>
          <a:lstStyle/>
          <a:p>
            <a:endParaRPr lang="en-GB"/>
          </a:p>
        </p:txBody>
      </p:sp>
      <p:sp>
        <p:nvSpPr>
          <p:cNvPr id="4117" name="AutoShape 21">
            <a:hlinkClick r:id="" action="ppaction://hlinkshowjump?jump=nextslide" highlightClick="1">
              <a:snd r:embed="rId3" name="Drum Roll (snare).wav"/>
            </a:hlinkClick>
          </p:cNvPr>
          <p:cNvSpPr>
            <a:spLocks noChangeArrowheads="1"/>
          </p:cNvSpPr>
          <p:nvPr/>
        </p:nvSpPr>
        <p:spPr bwMode="auto">
          <a:xfrm>
            <a:off x="1600200" y="5715000"/>
            <a:ext cx="1752600" cy="990600"/>
          </a:xfrm>
          <a:prstGeom prst="actionButtonBlank">
            <a:avLst/>
          </a:prstGeom>
          <a:solidFill>
            <a:srgbClr val="AAFF44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4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SPIN</a:t>
            </a:r>
          </a:p>
        </p:txBody>
      </p:sp>
    </p:spTree>
    <p:extLst>
      <p:ext uri="{BB962C8B-B14F-4D97-AF65-F5344CB8AC3E}">
        <p14:creationId xmlns:p14="http://schemas.microsoft.com/office/powerpoint/2010/main" val="3475768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Oval 2"/>
          <p:cNvSpPr>
            <a:spLocks noChangeArrowheads="1"/>
          </p:cNvSpPr>
          <p:nvPr/>
        </p:nvSpPr>
        <p:spPr bwMode="auto">
          <a:xfrm>
            <a:off x="2438400" y="0"/>
            <a:ext cx="7848600" cy="6858000"/>
          </a:xfrm>
          <a:prstGeom prst="ellipse">
            <a:avLst/>
          </a:prstGeom>
          <a:solidFill>
            <a:srgbClr val="FFFF00"/>
          </a:solidFill>
          <a:ln w="76200" cmpd="tri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28675" name="Line 3"/>
          <p:cNvSpPr>
            <a:spLocks noChangeShapeType="1"/>
          </p:cNvSpPr>
          <p:nvPr/>
        </p:nvSpPr>
        <p:spPr bwMode="auto">
          <a:xfrm>
            <a:off x="2438400" y="3462339"/>
            <a:ext cx="78486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8676" name="Line 4"/>
          <p:cNvSpPr>
            <a:spLocks noChangeShapeType="1"/>
          </p:cNvSpPr>
          <p:nvPr/>
        </p:nvSpPr>
        <p:spPr bwMode="auto">
          <a:xfrm>
            <a:off x="6477000" y="0"/>
            <a:ext cx="0" cy="6858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8677" name="Line 5"/>
          <p:cNvSpPr>
            <a:spLocks noChangeShapeType="1"/>
          </p:cNvSpPr>
          <p:nvPr/>
        </p:nvSpPr>
        <p:spPr bwMode="auto">
          <a:xfrm flipV="1">
            <a:off x="3352800" y="1371600"/>
            <a:ext cx="6172200" cy="4191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8678" name="Line 6"/>
          <p:cNvSpPr>
            <a:spLocks noChangeShapeType="1"/>
          </p:cNvSpPr>
          <p:nvPr/>
        </p:nvSpPr>
        <p:spPr bwMode="auto">
          <a:xfrm flipH="1" flipV="1">
            <a:off x="3505200" y="1066800"/>
            <a:ext cx="5715000" cy="4648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8679" name="Oval 7"/>
          <p:cNvSpPr>
            <a:spLocks noChangeArrowheads="1"/>
          </p:cNvSpPr>
          <p:nvPr/>
        </p:nvSpPr>
        <p:spPr bwMode="auto">
          <a:xfrm>
            <a:off x="4876800" y="609600"/>
            <a:ext cx="1295400" cy="1295400"/>
          </a:xfrm>
          <a:prstGeom prst="ellipse">
            <a:avLst/>
          </a:prstGeom>
          <a:solidFill>
            <a:srgbClr val="FF00FF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28680" name="Oval 8"/>
          <p:cNvSpPr>
            <a:spLocks noChangeArrowheads="1"/>
          </p:cNvSpPr>
          <p:nvPr/>
        </p:nvSpPr>
        <p:spPr bwMode="auto">
          <a:xfrm>
            <a:off x="6934200" y="609600"/>
            <a:ext cx="1295400" cy="1295400"/>
          </a:xfrm>
          <a:prstGeom prst="ellipse">
            <a:avLst/>
          </a:prstGeom>
          <a:solidFill>
            <a:srgbClr val="00FF0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28681" name="Oval 9"/>
          <p:cNvSpPr>
            <a:spLocks noChangeArrowheads="1"/>
          </p:cNvSpPr>
          <p:nvPr/>
        </p:nvSpPr>
        <p:spPr bwMode="auto">
          <a:xfrm>
            <a:off x="8458200" y="2057400"/>
            <a:ext cx="1295400" cy="1295400"/>
          </a:xfrm>
          <a:prstGeom prst="ellipse">
            <a:avLst/>
          </a:prstGeom>
          <a:solidFill>
            <a:srgbClr val="33CCCC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28682" name="Oval 10"/>
          <p:cNvSpPr>
            <a:spLocks noChangeArrowheads="1"/>
          </p:cNvSpPr>
          <p:nvPr/>
        </p:nvSpPr>
        <p:spPr bwMode="auto">
          <a:xfrm>
            <a:off x="8458200" y="3657600"/>
            <a:ext cx="1295400" cy="12954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28683" name="Oval 11"/>
          <p:cNvSpPr>
            <a:spLocks noChangeArrowheads="1"/>
          </p:cNvSpPr>
          <p:nvPr/>
        </p:nvSpPr>
        <p:spPr bwMode="auto">
          <a:xfrm>
            <a:off x="6781800" y="4876800"/>
            <a:ext cx="1295400" cy="1295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5</a:t>
            </a:r>
          </a:p>
        </p:txBody>
      </p:sp>
      <p:sp>
        <p:nvSpPr>
          <p:cNvPr id="28684" name="Oval 12"/>
          <p:cNvSpPr>
            <a:spLocks noChangeArrowheads="1"/>
          </p:cNvSpPr>
          <p:nvPr/>
        </p:nvSpPr>
        <p:spPr bwMode="auto">
          <a:xfrm>
            <a:off x="4800600" y="4876800"/>
            <a:ext cx="1295400" cy="1295400"/>
          </a:xfrm>
          <a:prstGeom prst="ellipse">
            <a:avLst/>
          </a:prstGeom>
          <a:solidFill>
            <a:srgbClr val="9933FF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6</a:t>
            </a:r>
          </a:p>
        </p:txBody>
      </p:sp>
      <p:sp>
        <p:nvSpPr>
          <p:cNvPr id="28685" name="Oval 13"/>
          <p:cNvSpPr>
            <a:spLocks noChangeArrowheads="1"/>
          </p:cNvSpPr>
          <p:nvPr/>
        </p:nvSpPr>
        <p:spPr bwMode="auto">
          <a:xfrm>
            <a:off x="3124200" y="3581400"/>
            <a:ext cx="1295400" cy="1295400"/>
          </a:xfrm>
          <a:prstGeom prst="ellipse">
            <a:avLst/>
          </a:prstGeom>
          <a:solidFill>
            <a:srgbClr val="FF990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7</a:t>
            </a:r>
          </a:p>
        </p:txBody>
      </p:sp>
      <p:sp>
        <p:nvSpPr>
          <p:cNvPr id="28686" name="Oval 14"/>
          <p:cNvSpPr>
            <a:spLocks noChangeArrowheads="1"/>
          </p:cNvSpPr>
          <p:nvPr/>
        </p:nvSpPr>
        <p:spPr bwMode="auto">
          <a:xfrm>
            <a:off x="3276600" y="1981200"/>
            <a:ext cx="1295400" cy="1295400"/>
          </a:xfrm>
          <a:prstGeom prst="ellipse">
            <a:avLst/>
          </a:prstGeom>
          <a:solidFill>
            <a:srgbClr val="3366FF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8</a:t>
            </a:r>
          </a:p>
        </p:txBody>
      </p:sp>
      <p:sp>
        <p:nvSpPr>
          <p:cNvPr id="28687" name="AutoShape 15"/>
          <p:cNvSpPr>
            <a:spLocks noChangeArrowheads="1"/>
          </p:cNvSpPr>
          <p:nvPr/>
        </p:nvSpPr>
        <p:spPr bwMode="auto">
          <a:xfrm rot="8912992">
            <a:off x="6482701" y="2912269"/>
            <a:ext cx="838200" cy="2514600"/>
          </a:xfrm>
          <a:prstGeom prst="upArrow">
            <a:avLst>
              <a:gd name="adj1" fmla="val 50000"/>
              <a:gd name="adj2" fmla="val 75000"/>
            </a:avLst>
          </a:prstGeom>
          <a:solidFill>
            <a:srgbClr val="660066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vert="eaVert" wrap="none" anchor="ctr"/>
          <a:lstStyle/>
          <a:p>
            <a:endParaRPr lang="en-GB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0" name="Action Button: Help 19">
            <a:hlinkClick r:id="" action="ppaction://hlinkshowjump?jump=nextslide" highlightClick="1"/>
          </p:cNvPr>
          <p:cNvSpPr/>
          <p:nvPr/>
        </p:nvSpPr>
        <p:spPr>
          <a:xfrm>
            <a:off x="9429750" y="5672139"/>
            <a:ext cx="1790700" cy="990600"/>
          </a:xfrm>
          <a:prstGeom prst="actionButtonHelp">
            <a:avLst/>
          </a:prstGeom>
          <a:solidFill>
            <a:srgbClr val="33FA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3772618"/>
      </p:ext>
    </p:extLst>
  </p:cSld>
  <p:clrMapOvr>
    <a:masterClrMapping/>
  </p:clrMapOvr>
  <p:transition spd="slow"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ded Corner 2"/>
          <p:cNvSpPr/>
          <p:nvPr/>
        </p:nvSpPr>
        <p:spPr>
          <a:xfrm>
            <a:off x="1378855" y="972457"/>
            <a:ext cx="9281160" cy="5431536"/>
          </a:xfrm>
          <a:prstGeom prst="foldedCorner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FF0066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bliqueTop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1455649" y="1665333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We have a new television. It is ____.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1527135" y="3530900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a.	mine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hlinkClick r:id="rId3" action="ppaction://hlinksldjump"/>
          </p:cNvPr>
          <p:cNvSpPr txBox="1"/>
          <p:nvPr/>
        </p:nvSpPr>
        <p:spPr>
          <a:xfrm>
            <a:off x="1527135" y="4137647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b.	theirs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1527134" y="4765395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c.	ours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hlinkClick r:id="rId3" action="ppaction://hlinksldjump"/>
          </p:cNvPr>
          <p:cNvSpPr txBox="1"/>
          <p:nvPr/>
        </p:nvSpPr>
        <p:spPr>
          <a:xfrm>
            <a:off x="1527134" y="5302364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d.	hers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359228" y="522513"/>
            <a:ext cx="7199812" cy="828945"/>
          </a:xfrm>
          <a:prstGeom prst="rect">
            <a:avLst/>
          </a:prstGeom>
          <a:solidFill>
            <a:srgbClr val="73FF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Question for Group </a:t>
            </a:r>
            <a:endParaRPr lang="en-GB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5" name="Oval 11"/>
          <p:cNvSpPr>
            <a:spLocks noChangeArrowheads="1"/>
          </p:cNvSpPr>
          <p:nvPr/>
        </p:nvSpPr>
        <p:spPr bwMode="auto">
          <a:xfrm>
            <a:off x="6593114" y="144961"/>
            <a:ext cx="1295400" cy="1295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5</a:t>
            </a:r>
          </a:p>
        </p:txBody>
      </p:sp>
      <p:sp>
        <p:nvSpPr>
          <p:cNvPr id="12" name="Oval 11">
            <a:hlinkClick r:id="rId5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3" name="TextBox 12">
            <a:hlinkClick r:id="rId5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693174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001487" y="5834743"/>
            <a:ext cx="10242750" cy="921657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bliqueTopLeft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6600" b="1" dirty="0" smtClean="0">
                <a:ln w="28575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Oops! Wrong Answer!</a:t>
            </a:r>
            <a:endParaRPr lang="en-GB" sz="6600" b="1" dirty="0">
              <a:ln w="28575"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11006487" y="2185523"/>
            <a:ext cx="1051560" cy="1051560"/>
          </a:xfrm>
          <a:prstGeom prst="ellipse">
            <a:avLst/>
          </a:prstGeom>
          <a:solidFill>
            <a:srgbClr val="33FA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ln w="3175">
                <a:solidFill>
                  <a:schemeClr val="tx1"/>
                </a:solidFill>
              </a:ln>
              <a:latin typeface="Freestyle Script" panose="030804020302050B0404" pitchFamily="66" charset="0"/>
            </a:endParaRPr>
          </a:p>
        </p:txBody>
      </p:sp>
      <p:sp>
        <p:nvSpPr>
          <p:cNvPr id="5" name="TextBox 4">
            <a:hlinkClick r:id="" action="ppaction://hlinkshowjump?jump=previousslide"/>
          </p:cNvPr>
          <p:cNvSpPr txBox="1"/>
          <p:nvPr/>
        </p:nvSpPr>
        <p:spPr>
          <a:xfrm>
            <a:off x="10749692" y="2185523"/>
            <a:ext cx="15651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ckerli One" panose="02000503000000020003" pitchFamily="2" charset="0"/>
              </a:rPr>
              <a:t>Try Again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7" name="TextBox 6">
            <a:hlinkClick r:id="" action="ppaction://hlinkshowjump?jump=previousslide"/>
          </p:cNvPr>
          <p:cNvSpPr txBox="1"/>
          <p:nvPr/>
        </p:nvSpPr>
        <p:spPr>
          <a:xfrm>
            <a:off x="11035356" y="2126042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here to 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8" name="Oval 7">
            <a:hlinkClick r:id="rId4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9" name="TextBox 8">
            <a:hlinkClick r:id="rId4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664273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fracture"/>
        <p:sndAc>
          <p:stSnd>
            <p:snd r:embed="rId2" name="explode.wav"/>
          </p:stSnd>
        </p:sndAc>
      </p:transition>
    </mc:Choice>
    <mc:Fallback>
      <p:transition spd="slow">
        <p:fade/>
        <p:sndAc>
          <p:stSnd>
            <p:snd r:embed="rId2" name="explod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10953951" y="2264684"/>
            <a:ext cx="1051560" cy="1051560"/>
          </a:xfrm>
          <a:prstGeom prst="ellipse">
            <a:avLst/>
          </a:prstGeom>
          <a:solidFill>
            <a:srgbClr val="FF0066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ln w="3175">
                <a:solidFill>
                  <a:schemeClr val="bg1">
                    <a:lumMod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hlinkClick r:id="" action="ppaction://hlinkshowjump?jump=nextslide"/>
          </p:cNvPr>
          <p:cNvSpPr txBox="1"/>
          <p:nvPr/>
        </p:nvSpPr>
        <p:spPr>
          <a:xfrm>
            <a:off x="10666014" y="2313410"/>
            <a:ext cx="15684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Next Question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580165" y="5430837"/>
            <a:ext cx="9664071" cy="1325563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bliqueTopLeft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6600" b="1" dirty="0" smtClean="0">
                <a:ln w="28575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Yeah! You get a star! </a:t>
            </a:r>
            <a:endParaRPr lang="en-GB" sz="6600" b="1" dirty="0">
              <a:ln w="28575"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hlinkClick r:id="" action="ppaction://hlinkshowjump?jump=nextslide"/>
          </p:cNvPr>
          <p:cNvSpPr txBox="1"/>
          <p:nvPr/>
        </p:nvSpPr>
        <p:spPr>
          <a:xfrm>
            <a:off x="10978023" y="2160969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here to the 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9" name="Oval 8">
            <a:hlinkClick r:id="rId4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2001264"/>
      </p:ext>
    </p:extLst>
  </p:cSld>
  <p:clrMapOvr>
    <a:masterClrMapping/>
  </p:clrMapOvr>
  <p:transition>
    <p:blinds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Oval 4"/>
          <p:cNvSpPr>
            <a:spLocks noChangeArrowheads="1"/>
          </p:cNvSpPr>
          <p:nvPr/>
        </p:nvSpPr>
        <p:spPr bwMode="auto">
          <a:xfrm>
            <a:off x="2438400" y="0"/>
            <a:ext cx="7848600" cy="6858000"/>
          </a:xfrm>
          <a:prstGeom prst="ellipse">
            <a:avLst/>
          </a:prstGeom>
          <a:solidFill>
            <a:srgbClr val="FFFF00"/>
          </a:solidFill>
          <a:ln w="76200" cmpd="tri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4102" name="Line 6"/>
          <p:cNvSpPr>
            <a:spLocks noChangeShapeType="1"/>
          </p:cNvSpPr>
          <p:nvPr/>
        </p:nvSpPr>
        <p:spPr bwMode="auto">
          <a:xfrm>
            <a:off x="2438400" y="3462339"/>
            <a:ext cx="78486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3" name="Line 7"/>
          <p:cNvSpPr>
            <a:spLocks noChangeShapeType="1"/>
          </p:cNvSpPr>
          <p:nvPr/>
        </p:nvSpPr>
        <p:spPr bwMode="auto">
          <a:xfrm>
            <a:off x="6477000" y="0"/>
            <a:ext cx="0" cy="6858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4" name="Line 8"/>
          <p:cNvSpPr>
            <a:spLocks noChangeShapeType="1"/>
          </p:cNvSpPr>
          <p:nvPr/>
        </p:nvSpPr>
        <p:spPr bwMode="auto">
          <a:xfrm flipV="1">
            <a:off x="3352800" y="1371600"/>
            <a:ext cx="6172200" cy="4191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5" name="Line 9"/>
          <p:cNvSpPr>
            <a:spLocks noChangeShapeType="1"/>
          </p:cNvSpPr>
          <p:nvPr/>
        </p:nvSpPr>
        <p:spPr bwMode="auto">
          <a:xfrm flipH="1" flipV="1">
            <a:off x="3505200" y="1066800"/>
            <a:ext cx="5715000" cy="4648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8" name="Oval 12"/>
          <p:cNvSpPr>
            <a:spLocks noChangeArrowheads="1"/>
          </p:cNvSpPr>
          <p:nvPr/>
        </p:nvSpPr>
        <p:spPr bwMode="auto">
          <a:xfrm>
            <a:off x="4876800" y="609600"/>
            <a:ext cx="1295400" cy="1295400"/>
          </a:xfrm>
          <a:prstGeom prst="ellipse">
            <a:avLst/>
          </a:prstGeom>
          <a:solidFill>
            <a:srgbClr val="FF00FF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4109" name="Oval 13"/>
          <p:cNvSpPr>
            <a:spLocks noChangeArrowheads="1"/>
          </p:cNvSpPr>
          <p:nvPr/>
        </p:nvSpPr>
        <p:spPr bwMode="auto">
          <a:xfrm>
            <a:off x="6934200" y="609600"/>
            <a:ext cx="1295400" cy="1295400"/>
          </a:xfrm>
          <a:prstGeom prst="ellipse">
            <a:avLst/>
          </a:prstGeom>
          <a:solidFill>
            <a:srgbClr val="00FF00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4110" name="Oval 14"/>
          <p:cNvSpPr>
            <a:spLocks noChangeArrowheads="1"/>
          </p:cNvSpPr>
          <p:nvPr/>
        </p:nvSpPr>
        <p:spPr bwMode="auto">
          <a:xfrm>
            <a:off x="8458200" y="2057400"/>
            <a:ext cx="1295400" cy="1295400"/>
          </a:xfrm>
          <a:prstGeom prst="ellipse">
            <a:avLst/>
          </a:prstGeom>
          <a:solidFill>
            <a:srgbClr val="33CCCC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4111" name="Oval 15"/>
          <p:cNvSpPr>
            <a:spLocks noChangeArrowheads="1"/>
          </p:cNvSpPr>
          <p:nvPr/>
        </p:nvSpPr>
        <p:spPr bwMode="auto">
          <a:xfrm>
            <a:off x="8458200" y="3657600"/>
            <a:ext cx="1295400" cy="12954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4112" name="Oval 16"/>
          <p:cNvSpPr>
            <a:spLocks noChangeArrowheads="1"/>
          </p:cNvSpPr>
          <p:nvPr/>
        </p:nvSpPr>
        <p:spPr bwMode="auto">
          <a:xfrm>
            <a:off x="6781800" y="4876800"/>
            <a:ext cx="1295400" cy="1295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5</a:t>
            </a:r>
          </a:p>
        </p:txBody>
      </p:sp>
      <p:sp>
        <p:nvSpPr>
          <p:cNvPr id="4113" name="Oval 17"/>
          <p:cNvSpPr>
            <a:spLocks noChangeArrowheads="1"/>
          </p:cNvSpPr>
          <p:nvPr/>
        </p:nvSpPr>
        <p:spPr bwMode="auto">
          <a:xfrm>
            <a:off x="4800600" y="4876800"/>
            <a:ext cx="1295400" cy="1295400"/>
          </a:xfrm>
          <a:prstGeom prst="ellipse">
            <a:avLst/>
          </a:prstGeom>
          <a:solidFill>
            <a:srgbClr val="9933FF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6</a:t>
            </a:r>
          </a:p>
        </p:txBody>
      </p:sp>
      <p:sp>
        <p:nvSpPr>
          <p:cNvPr id="4114" name="Oval 18"/>
          <p:cNvSpPr>
            <a:spLocks noChangeArrowheads="1"/>
          </p:cNvSpPr>
          <p:nvPr/>
        </p:nvSpPr>
        <p:spPr bwMode="auto">
          <a:xfrm>
            <a:off x="3124200" y="3581400"/>
            <a:ext cx="1295400" cy="1295400"/>
          </a:xfrm>
          <a:prstGeom prst="ellipse">
            <a:avLst/>
          </a:prstGeom>
          <a:solidFill>
            <a:srgbClr val="FF9900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7</a:t>
            </a:r>
          </a:p>
        </p:txBody>
      </p:sp>
      <p:sp>
        <p:nvSpPr>
          <p:cNvPr id="4115" name="Oval 19"/>
          <p:cNvSpPr>
            <a:spLocks noChangeArrowheads="1"/>
          </p:cNvSpPr>
          <p:nvPr/>
        </p:nvSpPr>
        <p:spPr bwMode="auto">
          <a:xfrm>
            <a:off x="3276600" y="1981200"/>
            <a:ext cx="1295400" cy="1295400"/>
          </a:xfrm>
          <a:prstGeom prst="ellipse">
            <a:avLst/>
          </a:prstGeom>
          <a:solidFill>
            <a:srgbClr val="3366FF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8</a:t>
            </a:r>
          </a:p>
        </p:txBody>
      </p:sp>
      <p:sp>
        <p:nvSpPr>
          <p:cNvPr id="4116" name="AutoShape 20"/>
          <p:cNvSpPr>
            <a:spLocks noChangeArrowheads="1"/>
          </p:cNvSpPr>
          <p:nvPr/>
        </p:nvSpPr>
        <p:spPr bwMode="auto">
          <a:xfrm>
            <a:off x="6096000" y="1066800"/>
            <a:ext cx="838200" cy="2514600"/>
          </a:xfrm>
          <a:prstGeom prst="upArrow">
            <a:avLst>
              <a:gd name="adj1" fmla="val 50000"/>
              <a:gd name="adj2" fmla="val 75000"/>
            </a:avLst>
          </a:prstGeom>
          <a:solidFill>
            <a:srgbClr val="660066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vert="eaVert" wrap="none" anchor="ctr"/>
          <a:lstStyle/>
          <a:p>
            <a:endParaRPr lang="en-GB"/>
          </a:p>
        </p:txBody>
      </p:sp>
      <p:sp>
        <p:nvSpPr>
          <p:cNvPr id="4117" name="AutoShape 21">
            <a:hlinkClick r:id="" action="ppaction://hlinkshowjump?jump=nextslide" highlightClick="1">
              <a:snd r:embed="rId3" name="Drum Roll (snare).wav"/>
            </a:hlinkClick>
          </p:cNvPr>
          <p:cNvSpPr>
            <a:spLocks noChangeArrowheads="1"/>
          </p:cNvSpPr>
          <p:nvPr/>
        </p:nvSpPr>
        <p:spPr bwMode="auto">
          <a:xfrm>
            <a:off x="1600200" y="5715000"/>
            <a:ext cx="1752600" cy="990600"/>
          </a:xfrm>
          <a:prstGeom prst="actionButtonBlank">
            <a:avLst/>
          </a:prstGeom>
          <a:solidFill>
            <a:srgbClr val="AAFF44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4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SPIN</a:t>
            </a:r>
          </a:p>
        </p:txBody>
      </p:sp>
    </p:spTree>
    <p:extLst>
      <p:ext uri="{BB962C8B-B14F-4D97-AF65-F5344CB8AC3E}">
        <p14:creationId xmlns:p14="http://schemas.microsoft.com/office/powerpoint/2010/main" val="4228331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Oval 2"/>
          <p:cNvSpPr>
            <a:spLocks noChangeArrowheads="1"/>
          </p:cNvSpPr>
          <p:nvPr/>
        </p:nvSpPr>
        <p:spPr bwMode="auto">
          <a:xfrm>
            <a:off x="2438400" y="0"/>
            <a:ext cx="7848600" cy="6858000"/>
          </a:xfrm>
          <a:prstGeom prst="ellipse">
            <a:avLst/>
          </a:prstGeom>
          <a:solidFill>
            <a:srgbClr val="FFFF00"/>
          </a:solidFill>
          <a:ln w="76200" cmpd="tri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endParaRPr lang="en-GB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7651" name="Line 3"/>
          <p:cNvSpPr>
            <a:spLocks noChangeShapeType="1"/>
          </p:cNvSpPr>
          <p:nvPr/>
        </p:nvSpPr>
        <p:spPr bwMode="auto">
          <a:xfrm>
            <a:off x="2438400" y="3462339"/>
            <a:ext cx="78486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7652" name="Line 4"/>
          <p:cNvSpPr>
            <a:spLocks noChangeShapeType="1"/>
          </p:cNvSpPr>
          <p:nvPr/>
        </p:nvSpPr>
        <p:spPr bwMode="auto">
          <a:xfrm>
            <a:off x="6477000" y="0"/>
            <a:ext cx="0" cy="6858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7653" name="Line 5"/>
          <p:cNvSpPr>
            <a:spLocks noChangeShapeType="1"/>
          </p:cNvSpPr>
          <p:nvPr/>
        </p:nvSpPr>
        <p:spPr bwMode="auto">
          <a:xfrm flipV="1">
            <a:off x="3352800" y="1371600"/>
            <a:ext cx="6172200" cy="4191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7654" name="Line 6"/>
          <p:cNvSpPr>
            <a:spLocks noChangeShapeType="1"/>
          </p:cNvSpPr>
          <p:nvPr/>
        </p:nvSpPr>
        <p:spPr bwMode="auto">
          <a:xfrm flipH="1" flipV="1">
            <a:off x="3505200" y="1066800"/>
            <a:ext cx="5715000" cy="4648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7655" name="Oval 7"/>
          <p:cNvSpPr>
            <a:spLocks noChangeArrowheads="1"/>
          </p:cNvSpPr>
          <p:nvPr/>
        </p:nvSpPr>
        <p:spPr bwMode="auto">
          <a:xfrm>
            <a:off x="4876800" y="609600"/>
            <a:ext cx="1295400" cy="1295400"/>
          </a:xfrm>
          <a:prstGeom prst="ellipse">
            <a:avLst/>
          </a:prstGeom>
          <a:solidFill>
            <a:srgbClr val="FF00FF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27656" name="Oval 8"/>
          <p:cNvSpPr>
            <a:spLocks noChangeArrowheads="1"/>
          </p:cNvSpPr>
          <p:nvPr/>
        </p:nvSpPr>
        <p:spPr bwMode="auto">
          <a:xfrm>
            <a:off x="6934200" y="609600"/>
            <a:ext cx="1295400" cy="1295400"/>
          </a:xfrm>
          <a:prstGeom prst="ellipse">
            <a:avLst/>
          </a:prstGeom>
          <a:solidFill>
            <a:srgbClr val="00FF0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27657" name="Oval 9"/>
          <p:cNvSpPr>
            <a:spLocks noChangeArrowheads="1"/>
          </p:cNvSpPr>
          <p:nvPr/>
        </p:nvSpPr>
        <p:spPr bwMode="auto">
          <a:xfrm>
            <a:off x="8458200" y="2057400"/>
            <a:ext cx="1295400" cy="1295400"/>
          </a:xfrm>
          <a:prstGeom prst="ellipse">
            <a:avLst/>
          </a:prstGeom>
          <a:solidFill>
            <a:srgbClr val="33CCCC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27658" name="Oval 10"/>
          <p:cNvSpPr>
            <a:spLocks noChangeArrowheads="1"/>
          </p:cNvSpPr>
          <p:nvPr/>
        </p:nvSpPr>
        <p:spPr bwMode="auto">
          <a:xfrm>
            <a:off x="8458200" y="3657600"/>
            <a:ext cx="1295400" cy="12954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27659" name="Oval 11"/>
          <p:cNvSpPr>
            <a:spLocks noChangeArrowheads="1"/>
          </p:cNvSpPr>
          <p:nvPr/>
        </p:nvSpPr>
        <p:spPr bwMode="auto">
          <a:xfrm>
            <a:off x="6781800" y="4876800"/>
            <a:ext cx="1295400" cy="1295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5</a:t>
            </a:r>
          </a:p>
        </p:txBody>
      </p:sp>
      <p:sp>
        <p:nvSpPr>
          <p:cNvPr id="27660" name="Oval 12"/>
          <p:cNvSpPr>
            <a:spLocks noChangeArrowheads="1"/>
          </p:cNvSpPr>
          <p:nvPr/>
        </p:nvSpPr>
        <p:spPr bwMode="auto">
          <a:xfrm>
            <a:off x="4800600" y="4876800"/>
            <a:ext cx="1295400" cy="1295400"/>
          </a:xfrm>
          <a:prstGeom prst="ellipse">
            <a:avLst/>
          </a:prstGeom>
          <a:solidFill>
            <a:srgbClr val="9933FF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6</a:t>
            </a:r>
          </a:p>
        </p:txBody>
      </p:sp>
      <p:sp>
        <p:nvSpPr>
          <p:cNvPr id="27661" name="Oval 13"/>
          <p:cNvSpPr>
            <a:spLocks noChangeArrowheads="1"/>
          </p:cNvSpPr>
          <p:nvPr/>
        </p:nvSpPr>
        <p:spPr bwMode="auto">
          <a:xfrm>
            <a:off x="3124200" y="3581400"/>
            <a:ext cx="1295400" cy="1295400"/>
          </a:xfrm>
          <a:prstGeom prst="ellipse">
            <a:avLst/>
          </a:prstGeom>
          <a:solidFill>
            <a:srgbClr val="FF990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7</a:t>
            </a:r>
          </a:p>
        </p:txBody>
      </p:sp>
      <p:sp>
        <p:nvSpPr>
          <p:cNvPr id="27662" name="Oval 14"/>
          <p:cNvSpPr>
            <a:spLocks noChangeArrowheads="1"/>
          </p:cNvSpPr>
          <p:nvPr/>
        </p:nvSpPr>
        <p:spPr bwMode="auto">
          <a:xfrm>
            <a:off x="3276600" y="1981200"/>
            <a:ext cx="1295400" cy="1295400"/>
          </a:xfrm>
          <a:prstGeom prst="ellipse">
            <a:avLst/>
          </a:prstGeom>
          <a:solidFill>
            <a:srgbClr val="3366FF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8</a:t>
            </a:r>
          </a:p>
        </p:txBody>
      </p:sp>
      <p:sp>
        <p:nvSpPr>
          <p:cNvPr id="27663" name="AutoShape 15"/>
          <p:cNvSpPr>
            <a:spLocks noChangeArrowheads="1"/>
          </p:cNvSpPr>
          <p:nvPr/>
        </p:nvSpPr>
        <p:spPr bwMode="auto">
          <a:xfrm rot="1967640">
            <a:off x="6705600" y="1295400"/>
            <a:ext cx="838200" cy="2514600"/>
          </a:xfrm>
          <a:prstGeom prst="upArrow">
            <a:avLst>
              <a:gd name="adj1" fmla="val 50000"/>
              <a:gd name="adj2" fmla="val 75000"/>
            </a:avLst>
          </a:prstGeom>
          <a:solidFill>
            <a:srgbClr val="660066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vert="eaVert" wrap="none" anchor="ctr"/>
          <a:lstStyle/>
          <a:p>
            <a:endParaRPr lang="en-GB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8" name="Action Button: Help 17">
            <a:hlinkClick r:id="" action="ppaction://hlinkshowjump?jump=nextslide" highlightClick="1"/>
          </p:cNvPr>
          <p:cNvSpPr/>
          <p:nvPr/>
        </p:nvSpPr>
        <p:spPr>
          <a:xfrm>
            <a:off x="9429750" y="5672139"/>
            <a:ext cx="1790700" cy="990600"/>
          </a:xfrm>
          <a:prstGeom prst="actionButtonHelp">
            <a:avLst/>
          </a:prstGeom>
          <a:solidFill>
            <a:srgbClr val="33FA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3592779"/>
      </p:ext>
    </p:extLst>
  </p:cSld>
  <p:clrMapOvr>
    <a:masterClrMapping/>
  </p:clrMapOvr>
  <p:transition spd="slow"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ded Corner 2"/>
          <p:cNvSpPr/>
          <p:nvPr/>
        </p:nvSpPr>
        <p:spPr>
          <a:xfrm>
            <a:off x="1378855" y="972457"/>
            <a:ext cx="9281160" cy="5431536"/>
          </a:xfrm>
          <a:prstGeom prst="foldedCorner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FF0066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bliqueTop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1455649" y="1665333"/>
            <a:ext cx="8904849" cy="230832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Aaron and Aziz like to watch movies. _______ always go to the cinema together.</a:t>
            </a:r>
          </a:p>
          <a:p>
            <a:pPr algn="just"/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1527135" y="3530900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a.	We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hlinkClick r:id="rId3" action="ppaction://hlinksldjump"/>
          </p:cNvPr>
          <p:cNvSpPr txBox="1"/>
          <p:nvPr/>
        </p:nvSpPr>
        <p:spPr>
          <a:xfrm>
            <a:off x="1527135" y="4137647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b.	I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1527134" y="4765395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c.	They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hlinkClick r:id="rId3" action="ppaction://hlinksldjump"/>
          </p:cNvPr>
          <p:cNvSpPr txBox="1"/>
          <p:nvPr/>
        </p:nvSpPr>
        <p:spPr>
          <a:xfrm>
            <a:off x="1527134" y="5302364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d.	He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359228" y="522513"/>
            <a:ext cx="7199812" cy="828945"/>
          </a:xfrm>
          <a:prstGeom prst="rect">
            <a:avLst/>
          </a:prstGeom>
          <a:solidFill>
            <a:srgbClr val="73FF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Question for Group </a:t>
            </a:r>
            <a:endParaRPr lang="en-GB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5" name="Oval 8"/>
          <p:cNvSpPr>
            <a:spLocks noChangeArrowheads="1"/>
          </p:cNvSpPr>
          <p:nvPr/>
        </p:nvSpPr>
        <p:spPr bwMode="auto">
          <a:xfrm>
            <a:off x="6643915" y="212996"/>
            <a:ext cx="1295400" cy="1295400"/>
          </a:xfrm>
          <a:prstGeom prst="ellipse">
            <a:avLst/>
          </a:prstGeom>
          <a:solidFill>
            <a:srgbClr val="00FF0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12" name="Oval 11">
            <a:hlinkClick r:id="rId5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3" name="TextBox 12">
            <a:hlinkClick r:id="rId5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189085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001487" y="5834743"/>
            <a:ext cx="10242750" cy="921657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bliqueTopLeft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6600" b="1" dirty="0" smtClean="0">
                <a:ln w="28575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Oops! Wrong Answer!</a:t>
            </a:r>
            <a:endParaRPr lang="en-GB" sz="6600" b="1" dirty="0">
              <a:ln w="28575"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11006487" y="2185523"/>
            <a:ext cx="1051560" cy="1051560"/>
          </a:xfrm>
          <a:prstGeom prst="ellipse">
            <a:avLst/>
          </a:prstGeom>
          <a:solidFill>
            <a:srgbClr val="33FA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ln w="3175">
                <a:solidFill>
                  <a:schemeClr val="tx1"/>
                </a:solidFill>
              </a:ln>
              <a:latin typeface="Freestyle Script" panose="030804020302050B0404" pitchFamily="66" charset="0"/>
            </a:endParaRPr>
          </a:p>
        </p:txBody>
      </p:sp>
      <p:sp>
        <p:nvSpPr>
          <p:cNvPr id="5" name="TextBox 4">
            <a:hlinkClick r:id="" action="ppaction://hlinkshowjump?jump=previousslide"/>
          </p:cNvPr>
          <p:cNvSpPr txBox="1"/>
          <p:nvPr/>
        </p:nvSpPr>
        <p:spPr>
          <a:xfrm>
            <a:off x="10749692" y="2185523"/>
            <a:ext cx="15651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ckerli One" panose="02000503000000020003" pitchFamily="2" charset="0"/>
              </a:rPr>
              <a:t>Try Again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7" name="TextBox 6">
            <a:hlinkClick r:id="" action="ppaction://hlinkshowjump?jump=previousslide"/>
          </p:cNvPr>
          <p:cNvSpPr txBox="1"/>
          <p:nvPr/>
        </p:nvSpPr>
        <p:spPr>
          <a:xfrm>
            <a:off x="11035356" y="2126042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here to 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8" name="Oval 7">
            <a:hlinkClick r:id="rId4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9" name="TextBox 8">
            <a:hlinkClick r:id="rId4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140723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fracture"/>
        <p:sndAc>
          <p:stSnd>
            <p:snd r:embed="rId2" name="explode.wav"/>
          </p:stSnd>
        </p:sndAc>
      </p:transition>
    </mc:Choice>
    <mc:Fallback>
      <p:transition spd="slow">
        <p:fade/>
        <p:sndAc>
          <p:stSnd>
            <p:snd r:embed="rId2" name="explod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nip Single Corner Rectangle 3"/>
          <p:cNvSpPr/>
          <p:nvPr/>
        </p:nvSpPr>
        <p:spPr>
          <a:xfrm>
            <a:off x="3094404" y="1987041"/>
            <a:ext cx="7118032" cy="4011242"/>
          </a:xfrm>
          <a:prstGeom prst="snip1Rect">
            <a:avLst/>
          </a:prstGeom>
          <a:gradFill flip="none" rotWithShape="1">
            <a:gsLst>
              <a:gs pos="0">
                <a:srgbClr val="F753A9">
                  <a:shade val="30000"/>
                  <a:satMod val="115000"/>
                </a:srgbClr>
              </a:gs>
              <a:gs pos="50000">
                <a:srgbClr val="F753A9">
                  <a:shade val="67500"/>
                  <a:satMod val="115000"/>
                </a:srgbClr>
              </a:gs>
              <a:gs pos="100000">
                <a:srgbClr val="F753A9">
                  <a:shade val="100000"/>
                  <a:satMod val="115000"/>
                </a:srgbClr>
              </a:gs>
            </a:gsLst>
            <a:lin ang="54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000" b="1" dirty="0" smtClean="0">
              <a:latin typeface="Century Gothic" panose="020B0502020202020204" pitchFamily="34" charset="0"/>
            </a:endParaRPr>
          </a:p>
          <a:p>
            <a:pPr algn="ctr"/>
            <a:r>
              <a:rPr lang="en-MY" sz="3000" b="1" dirty="0">
                <a:latin typeface="Century Gothic" panose="020B0502020202020204" pitchFamily="34" charset="0"/>
              </a:rPr>
              <a:t>It is used to refer to a man or a boy.</a:t>
            </a:r>
          </a:p>
          <a:p>
            <a:pPr algn="ctr"/>
            <a:r>
              <a:rPr lang="en-GB" sz="3000" b="1" dirty="0" smtClean="0">
                <a:latin typeface="Century Gothic" panose="020B0502020202020204" pitchFamily="34" charset="0"/>
              </a:rPr>
              <a:t>For example:</a:t>
            </a:r>
          </a:p>
          <a:p>
            <a:pPr algn="ctr"/>
            <a:endParaRPr lang="en-GB" sz="3000" b="1" dirty="0">
              <a:latin typeface="Century Gothic" panose="020B0502020202020204" pitchFamily="34" charset="0"/>
            </a:endParaRPr>
          </a:p>
          <a:p>
            <a:pPr algn="ctr"/>
            <a:endParaRPr lang="en-GB" sz="3000" b="1" dirty="0" smtClean="0">
              <a:latin typeface="Century Gothic" panose="020B0502020202020204" pitchFamily="34" charset="0"/>
            </a:endParaRPr>
          </a:p>
          <a:p>
            <a:pPr algn="ctr"/>
            <a:endParaRPr lang="en-GB" sz="3000" b="1" dirty="0">
              <a:latin typeface="Century Gothic" panose="020B0502020202020204" pitchFamily="34" charset="0"/>
            </a:endParaRPr>
          </a:p>
          <a:p>
            <a:pPr algn="ctr"/>
            <a:r>
              <a:rPr lang="en-GB" sz="3000" b="1" dirty="0" smtClean="0">
                <a:latin typeface="Century Gothic" panose="020B0502020202020204" pitchFamily="34" charset="0"/>
              </a:rPr>
              <a:t>  </a:t>
            </a:r>
            <a:endParaRPr lang="en-GB" sz="3000" b="1" dirty="0">
              <a:latin typeface="Century Gothic" panose="020B0502020202020204" pitchFamily="34" charset="0"/>
            </a:endParaRPr>
          </a:p>
          <a:p>
            <a:pPr algn="ctr"/>
            <a:endParaRPr lang="en-GB" sz="3000" b="1" dirty="0"/>
          </a:p>
        </p:txBody>
      </p:sp>
      <p:sp>
        <p:nvSpPr>
          <p:cNvPr id="2" name="Oval 1"/>
          <p:cNvSpPr/>
          <p:nvPr/>
        </p:nvSpPr>
        <p:spPr>
          <a:xfrm>
            <a:off x="198846" y="203198"/>
            <a:ext cx="3310128" cy="3026664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/>
          <p:cNvSpPr/>
          <p:nvPr/>
        </p:nvSpPr>
        <p:spPr>
          <a:xfrm>
            <a:off x="3508974" y="203198"/>
            <a:ext cx="5870448" cy="996696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 smtClean="0">
                <a:ln w="3175"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Personal Pronouns: He</a:t>
            </a:r>
            <a:endParaRPr lang="en-GB" sz="3200" b="1" dirty="0">
              <a:ln w="3175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87212" y="5295750"/>
            <a:ext cx="9405257" cy="937794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Century Gothic" panose="020B0502020202020204" pitchFamily="34" charset="0"/>
              </a:rPr>
              <a:t>This is my cousin Johnny. </a:t>
            </a:r>
            <a:r>
              <a:rPr lang="en-GB" sz="2800" b="1" u="sng" dirty="0" smtClean="0">
                <a:solidFill>
                  <a:srgbClr val="FFFF00"/>
                </a:solidFill>
                <a:latin typeface="Century Gothic" panose="020B0502020202020204" pitchFamily="34" charset="0"/>
              </a:rPr>
              <a:t>He</a:t>
            </a:r>
            <a:r>
              <a:rPr lang="en-GB" sz="2800" b="1" dirty="0" smtClean="0">
                <a:latin typeface="Century Gothic" panose="020B0502020202020204" pitchFamily="34" charset="0"/>
              </a:rPr>
              <a:t> loves to play video games.</a:t>
            </a:r>
            <a:endParaRPr lang="en-GB" sz="2800" b="1" dirty="0">
              <a:latin typeface="Century Gothic" panose="020B0502020202020204" pitchFamily="34" charset="0"/>
            </a:endParaRPr>
          </a:p>
        </p:txBody>
      </p:sp>
      <p:sp>
        <p:nvSpPr>
          <p:cNvPr id="6" name="Down Arrow 5"/>
          <p:cNvSpPr/>
          <p:nvPr/>
        </p:nvSpPr>
        <p:spPr>
          <a:xfrm>
            <a:off x="6121621" y="4761558"/>
            <a:ext cx="493486" cy="619400"/>
          </a:xfrm>
          <a:prstGeom prst="downArrow">
            <a:avLst/>
          </a:prstGeom>
          <a:solidFill>
            <a:srgbClr val="FF33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5436295" y="3899729"/>
            <a:ext cx="2015805" cy="1128925"/>
          </a:xfrm>
          <a:prstGeom prst="rect">
            <a:avLst/>
          </a:prstGeom>
          <a:solidFill>
            <a:srgbClr val="FF6A47"/>
          </a:solidFill>
          <a:ln w="28575">
            <a:solidFill>
              <a:schemeClr val="tx1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solidFill>
                  <a:schemeClr val="tx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SUBJECT PRONOUN</a:t>
            </a:r>
          </a:p>
        </p:txBody>
      </p:sp>
      <p:sp>
        <p:nvSpPr>
          <p:cNvPr id="16" name="Oval 15">
            <a:hlinkClick r:id="rId4" action="ppaction://hlinksldjump"/>
          </p:cNvPr>
          <p:cNvSpPr/>
          <p:nvPr/>
        </p:nvSpPr>
        <p:spPr>
          <a:xfrm>
            <a:off x="11010448" y="4942662"/>
            <a:ext cx="1051560" cy="105156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ln w="3175">
                <a:solidFill>
                  <a:schemeClr val="bg1">
                    <a:lumMod val="50000"/>
                  </a:schemeClr>
                </a:solidFill>
              </a:ln>
              <a:latin typeface="Freestyle Script" panose="030804020302050B0404" pitchFamily="66" charset="0"/>
            </a:endParaRPr>
          </a:p>
        </p:txBody>
      </p:sp>
      <p:sp>
        <p:nvSpPr>
          <p:cNvPr id="17" name="TextBox 16">
            <a:hlinkClick r:id="rId5" action="ppaction://hlinksldjump"/>
          </p:cNvPr>
          <p:cNvSpPr txBox="1"/>
          <p:nvPr/>
        </p:nvSpPr>
        <p:spPr>
          <a:xfrm>
            <a:off x="10812465" y="5040115"/>
            <a:ext cx="142080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Exercise 1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8" name="Oval 17">
            <a:hlinkClick r:id="rId6" action="ppaction://hlinksldjump"/>
          </p:cNvPr>
          <p:cNvSpPr/>
          <p:nvPr/>
        </p:nvSpPr>
        <p:spPr>
          <a:xfrm>
            <a:off x="10994306" y="3597258"/>
            <a:ext cx="1051560" cy="1051560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ln w="3175">
                <a:solidFill>
                  <a:schemeClr val="bg1">
                    <a:lumMod val="50000"/>
                  </a:schemeClr>
                </a:solidFill>
              </a:ln>
              <a:latin typeface="Freestyle Script" panose="030804020302050B0404" pitchFamily="66" charset="0"/>
            </a:endParaRPr>
          </a:p>
        </p:txBody>
      </p:sp>
      <p:sp>
        <p:nvSpPr>
          <p:cNvPr id="19" name="TextBox 18">
            <a:hlinkClick r:id="rId6" action="ppaction://hlinksldjump"/>
          </p:cNvPr>
          <p:cNvSpPr txBox="1"/>
          <p:nvPr/>
        </p:nvSpPr>
        <p:spPr>
          <a:xfrm>
            <a:off x="10612785" y="3911862"/>
            <a:ext cx="1674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Pronouns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20" name="TextBox 19">
            <a:hlinkClick r:id="rId6" action="ppaction://hlinksldjump"/>
          </p:cNvPr>
          <p:cNvSpPr txBox="1"/>
          <p:nvPr/>
        </p:nvSpPr>
        <p:spPr>
          <a:xfrm>
            <a:off x="10659748" y="3742681"/>
            <a:ext cx="164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solidFill>
                  <a:sysClr val="windowText" lastClr="000000"/>
                </a:solidFill>
                <a:latin typeface="Century Gothic" panose="020B0502020202020204" pitchFamily="34" charset="0"/>
              </a:rPr>
              <a:t>t</a:t>
            </a:r>
            <a:r>
              <a:rPr lang="en-GB" sz="1600" dirty="0" smtClean="0">
                <a:solidFill>
                  <a:sysClr val="windowText" lastClr="000000"/>
                </a:solidFill>
                <a:latin typeface="Century Gothic" panose="020B0502020202020204" pitchFamily="34" charset="0"/>
              </a:rPr>
              <a:t>ypes of</a:t>
            </a:r>
            <a:endParaRPr lang="en-GB" sz="1600" dirty="0">
              <a:solidFill>
                <a:sysClr val="windowText" lastClr="0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1" name="Oval 20">
            <a:hlinkClick r:id="rId7" action="ppaction://hlinksldjump"/>
          </p:cNvPr>
          <p:cNvSpPr/>
          <p:nvPr/>
        </p:nvSpPr>
        <p:spPr>
          <a:xfrm>
            <a:off x="10953951" y="2264684"/>
            <a:ext cx="1051560" cy="105156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ln w="3175">
                <a:solidFill>
                  <a:schemeClr val="bg1">
                    <a:lumMod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2" name="TextBox 21">
            <a:hlinkClick r:id="rId7" action="ppaction://hlinksldjump"/>
          </p:cNvPr>
          <p:cNvSpPr txBox="1"/>
          <p:nvPr/>
        </p:nvSpPr>
        <p:spPr>
          <a:xfrm>
            <a:off x="10599039" y="2374965"/>
            <a:ext cx="17024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Personal Pronouns</a:t>
            </a:r>
            <a:endParaRPr lang="en-GB" sz="24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25" name="TextBox 24">
            <a:hlinkClick r:id="rId7" action="ppaction://hlinksldjump"/>
          </p:cNvPr>
          <p:cNvSpPr txBox="1"/>
          <p:nvPr/>
        </p:nvSpPr>
        <p:spPr>
          <a:xfrm>
            <a:off x="10978023" y="2160969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Back to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6" name="Oval 25">
            <a:hlinkClick r:id="rId8" action="ppaction://hlinksldjump"/>
          </p:cNvPr>
          <p:cNvSpPr/>
          <p:nvPr/>
        </p:nvSpPr>
        <p:spPr>
          <a:xfrm>
            <a:off x="10924483" y="87312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27" name="TextBox 26">
            <a:hlinkClick r:id="rId8" action="ppaction://hlinksldjump"/>
          </p:cNvPr>
          <p:cNvSpPr txBox="1"/>
          <p:nvPr/>
        </p:nvSpPr>
        <p:spPr>
          <a:xfrm>
            <a:off x="10842479" y="110651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477269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10953951" y="2264684"/>
            <a:ext cx="1051560" cy="1051560"/>
          </a:xfrm>
          <a:prstGeom prst="ellipse">
            <a:avLst/>
          </a:prstGeom>
          <a:solidFill>
            <a:srgbClr val="FF0066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ln w="3175">
                <a:solidFill>
                  <a:schemeClr val="bg1">
                    <a:lumMod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hlinkClick r:id="" action="ppaction://hlinkshowjump?jump=nextslide"/>
          </p:cNvPr>
          <p:cNvSpPr txBox="1"/>
          <p:nvPr/>
        </p:nvSpPr>
        <p:spPr>
          <a:xfrm>
            <a:off x="10666014" y="2313410"/>
            <a:ext cx="15684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Next Question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580165" y="5430837"/>
            <a:ext cx="9664071" cy="1325563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bliqueTopLeft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6600" b="1" dirty="0" smtClean="0">
                <a:ln w="28575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Yeah! You get a star! </a:t>
            </a:r>
            <a:endParaRPr lang="en-GB" sz="6600" b="1" dirty="0">
              <a:ln w="28575"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hlinkClick r:id="" action="ppaction://hlinkshowjump?jump=nextslide"/>
          </p:cNvPr>
          <p:cNvSpPr txBox="1"/>
          <p:nvPr/>
        </p:nvSpPr>
        <p:spPr>
          <a:xfrm>
            <a:off x="10978023" y="2160969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here to the 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9" name="Oval 8">
            <a:hlinkClick r:id="rId4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4703357"/>
      </p:ext>
    </p:extLst>
  </p:cSld>
  <p:clrMapOvr>
    <a:masterClrMapping/>
  </p:clrMapOvr>
  <p:transition>
    <p:blinds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Oval 4"/>
          <p:cNvSpPr>
            <a:spLocks noChangeArrowheads="1"/>
          </p:cNvSpPr>
          <p:nvPr/>
        </p:nvSpPr>
        <p:spPr bwMode="auto">
          <a:xfrm>
            <a:off x="2438400" y="0"/>
            <a:ext cx="7848600" cy="6858000"/>
          </a:xfrm>
          <a:prstGeom prst="ellipse">
            <a:avLst/>
          </a:prstGeom>
          <a:solidFill>
            <a:srgbClr val="FFFF00"/>
          </a:solidFill>
          <a:ln w="76200" cmpd="tri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4102" name="Line 6"/>
          <p:cNvSpPr>
            <a:spLocks noChangeShapeType="1"/>
          </p:cNvSpPr>
          <p:nvPr/>
        </p:nvSpPr>
        <p:spPr bwMode="auto">
          <a:xfrm>
            <a:off x="2438400" y="3462339"/>
            <a:ext cx="78486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3" name="Line 7"/>
          <p:cNvSpPr>
            <a:spLocks noChangeShapeType="1"/>
          </p:cNvSpPr>
          <p:nvPr/>
        </p:nvSpPr>
        <p:spPr bwMode="auto">
          <a:xfrm>
            <a:off x="6477000" y="0"/>
            <a:ext cx="0" cy="6858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4" name="Line 8"/>
          <p:cNvSpPr>
            <a:spLocks noChangeShapeType="1"/>
          </p:cNvSpPr>
          <p:nvPr/>
        </p:nvSpPr>
        <p:spPr bwMode="auto">
          <a:xfrm flipV="1">
            <a:off x="3352800" y="1371600"/>
            <a:ext cx="6172200" cy="4191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5" name="Line 9"/>
          <p:cNvSpPr>
            <a:spLocks noChangeShapeType="1"/>
          </p:cNvSpPr>
          <p:nvPr/>
        </p:nvSpPr>
        <p:spPr bwMode="auto">
          <a:xfrm flipH="1" flipV="1">
            <a:off x="3505200" y="1066800"/>
            <a:ext cx="5715000" cy="4648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8" name="Oval 12"/>
          <p:cNvSpPr>
            <a:spLocks noChangeArrowheads="1"/>
          </p:cNvSpPr>
          <p:nvPr/>
        </p:nvSpPr>
        <p:spPr bwMode="auto">
          <a:xfrm>
            <a:off x="4876800" y="609600"/>
            <a:ext cx="1295400" cy="1295400"/>
          </a:xfrm>
          <a:prstGeom prst="ellipse">
            <a:avLst/>
          </a:prstGeom>
          <a:solidFill>
            <a:srgbClr val="FF00FF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4109" name="Oval 13"/>
          <p:cNvSpPr>
            <a:spLocks noChangeArrowheads="1"/>
          </p:cNvSpPr>
          <p:nvPr/>
        </p:nvSpPr>
        <p:spPr bwMode="auto">
          <a:xfrm>
            <a:off x="6934200" y="609600"/>
            <a:ext cx="1295400" cy="1295400"/>
          </a:xfrm>
          <a:prstGeom prst="ellipse">
            <a:avLst/>
          </a:prstGeom>
          <a:solidFill>
            <a:srgbClr val="00FF00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4110" name="Oval 14"/>
          <p:cNvSpPr>
            <a:spLocks noChangeArrowheads="1"/>
          </p:cNvSpPr>
          <p:nvPr/>
        </p:nvSpPr>
        <p:spPr bwMode="auto">
          <a:xfrm>
            <a:off x="8458200" y="2057400"/>
            <a:ext cx="1295400" cy="1295400"/>
          </a:xfrm>
          <a:prstGeom prst="ellipse">
            <a:avLst/>
          </a:prstGeom>
          <a:solidFill>
            <a:srgbClr val="33CCCC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4111" name="Oval 15"/>
          <p:cNvSpPr>
            <a:spLocks noChangeArrowheads="1"/>
          </p:cNvSpPr>
          <p:nvPr/>
        </p:nvSpPr>
        <p:spPr bwMode="auto">
          <a:xfrm>
            <a:off x="8458200" y="3657600"/>
            <a:ext cx="1295400" cy="12954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4112" name="Oval 16"/>
          <p:cNvSpPr>
            <a:spLocks noChangeArrowheads="1"/>
          </p:cNvSpPr>
          <p:nvPr/>
        </p:nvSpPr>
        <p:spPr bwMode="auto">
          <a:xfrm>
            <a:off x="6781800" y="4876800"/>
            <a:ext cx="1295400" cy="1295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5</a:t>
            </a:r>
          </a:p>
        </p:txBody>
      </p:sp>
      <p:sp>
        <p:nvSpPr>
          <p:cNvPr id="4113" name="Oval 17"/>
          <p:cNvSpPr>
            <a:spLocks noChangeArrowheads="1"/>
          </p:cNvSpPr>
          <p:nvPr/>
        </p:nvSpPr>
        <p:spPr bwMode="auto">
          <a:xfrm>
            <a:off x="4800600" y="4876800"/>
            <a:ext cx="1295400" cy="1295400"/>
          </a:xfrm>
          <a:prstGeom prst="ellipse">
            <a:avLst/>
          </a:prstGeom>
          <a:solidFill>
            <a:srgbClr val="9933FF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6</a:t>
            </a:r>
          </a:p>
        </p:txBody>
      </p:sp>
      <p:sp>
        <p:nvSpPr>
          <p:cNvPr id="4114" name="Oval 18"/>
          <p:cNvSpPr>
            <a:spLocks noChangeArrowheads="1"/>
          </p:cNvSpPr>
          <p:nvPr/>
        </p:nvSpPr>
        <p:spPr bwMode="auto">
          <a:xfrm>
            <a:off x="3124200" y="3581400"/>
            <a:ext cx="1295400" cy="1295400"/>
          </a:xfrm>
          <a:prstGeom prst="ellipse">
            <a:avLst/>
          </a:prstGeom>
          <a:solidFill>
            <a:srgbClr val="FF9900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7</a:t>
            </a:r>
          </a:p>
        </p:txBody>
      </p:sp>
      <p:sp>
        <p:nvSpPr>
          <p:cNvPr id="4115" name="Oval 19"/>
          <p:cNvSpPr>
            <a:spLocks noChangeArrowheads="1"/>
          </p:cNvSpPr>
          <p:nvPr/>
        </p:nvSpPr>
        <p:spPr bwMode="auto">
          <a:xfrm>
            <a:off x="3276600" y="1981200"/>
            <a:ext cx="1295400" cy="1295400"/>
          </a:xfrm>
          <a:prstGeom prst="ellipse">
            <a:avLst/>
          </a:prstGeom>
          <a:solidFill>
            <a:srgbClr val="3366FF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8</a:t>
            </a:r>
          </a:p>
        </p:txBody>
      </p:sp>
      <p:sp>
        <p:nvSpPr>
          <p:cNvPr id="4116" name="AutoShape 20"/>
          <p:cNvSpPr>
            <a:spLocks noChangeArrowheads="1"/>
          </p:cNvSpPr>
          <p:nvPr/>
        </p:nvSpPr>
        <p:spPr bwMode="auto">
          <a:xfrm>
            <a:off x="6096000" y="1066800"/>
            <a:ext cx="838200" cy="2514600"/>
          </a:xfrm>
          <a:prstGeom prst="upArrow">
            <a:avLst>
              <a:gd name="adj1" fmla="val 50000"/>
              <a:gd name="adj2" fmla="val 75000"/>
            </a:avLst>
          </a:prstGeom>
          <a:solidFill>
            <a:srgbClr val="660066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vert="eaVert" wrap="none" anchor="ctr"/>
          <a:lstStyle/>
          <a:p>
            <a:endParaRPr lang="en-GB"/>
          </a:p>
        </p:txBody>
      </p:sp>
      <p:sp>
        <p:nvSpPr>
          <p:cNvPr id="4117" name="AutoShape 21">
            <a:hlinkClick r:id="" action="ppaction://hlinkshowjump?jump=nextslide" highlightClick="1">
              <a:snd r:embed="rId3" name="Drum Roll (snare).wav"/>
            </a:hlinkClick>
          </p:cNvPr>
          <p:cNvSpPr>
            <a:spLocks noChangeArrowheads="1"/>
          </p:cNvSpPr>
          <p:nvPr/>
        </p:nvSpPr>
        <p:spPr bwMode="auto">
          <a:xfrm>
            <a:off x="1600200" y="5715000"/>
            <a:ext cx="1752600" cy="990600"/>
          </a:xfrm>
          <a:prstGeom prst="actionButtonBlank">
            <a:avLst/>
          </a:prstGeom>
          <a:solidFill>
            <a:srgbClr val="AAFF44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4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SPIN</a:t>
            </a:r>
          </a:p>
        </p:txBody>
      </p:sp>
    </p:spTree>
    <p:extLst>
      <p:ext uri="{BB962C8B-B14F-4D97-AF65-F5344CB8AC3E}">
        <p14:creationId xmlns:p14="http://schemas.microsoft.com/office/powerpoint/2010/main" val="2243974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Oval 2"/>
          <p:cNvSpPr>
            <a:spLocks noChangeArrowheads="1"/>
          </p:cNvSpPr>
          <p:nvPr/>
        </p:nvSpPr>
        <p:spPr bwMode="auto">
          <a:xfrm>
            <a:off x="2438400" y="0"/>
            <a:ext cx="7848600" cy="6858000"/>
          </a:xfrm>
          <a:prstGeom prst="ellipse">
            <a:avLst/>
          </a:prstGeom>
          <a:solidFill>
            <a:srgbClr val="FFFF00"/>
          </a:solidFill>
          <a:ln w="76200" cmpd="tri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endParaRPr lang="en-GB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2531" name="Line 3"/>
          <p:cNvSpPr>
            <a:spLocks noChangeShapeType="1"/>
          </p:cNvSpPr>
          <p:nvPr/>
        </p:nvSpPr>
        <p:spPr bwMode="auto">
          <a:xfrm>
            <a:off x="2438400" y="3462339"/>
            <a:ext cx="78486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2532" name="Line 4"/>
          <p:cNvSpPr>
            <a:spLocks noChangeShapeType="1"/>
          </p:cNvSpPr>
          <p:nvPr/>
        </p:nvSpPr>
        <p:spPr bwMode="auto">
          <a:xfrm>
            <a:off x="6477000" y="0"/>
            <a:ext cx="0" cy="6858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2533" name="Line 5"/>
          <p:cNvSpPr>
            <a:spLocks noChangeShapeType="1"/>
          </p:cNvSpPr>
          <p:nvPr/>
        </p:nvSpPr>
        <p:spPr bwMode="auto">
          <a:xfrm flipV="1">
            <a:off x="3352800" y="1371600"/>
            <a:ext cx="6172200" cy="4191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2534" name="Line 6"/>
          <p:cNvSpPr>
            <a:spLocks noChangeShapeType="1"/>
          </p:cNvSpPr>
          <p:nvPr/>
        </p:nvSpPr>
        <p:spPr bwMode="auto">
          <a:xfrm flipH="1" flipV="1">
            <a:off x="3505200" y="1066800"/>
            <a:ext cx="5715000" cy="4648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2535" name="Oval 7"/>
          <p:cNvSpPr>
            <a:spLocks noChangeArrowheads="1"/>
          </p:cNvSpPr>
          <p:nvPr/>
        </p:nvSpPr>
        <p:spPr bwMode="auto">
          <a:xfrm>
            <a:off x="4876800" y="609600"/>
            <a:ext cx="1295400" cy="1295400"/>
          </a:xfrm>
          <a:prstGeom prst="ellipse">
            <a:avLst/>
          </a:prstGeom>
          <a:solidFill>
            <a:srgbClr val="FF00FF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22536" name="Oval 8"/>
          <p:cNvSpPr>
            <a:spLocks noChangeArrowheads="1"/>
          </p:cNvSpPr>
          <p:nvPr/>
        </p:nvSpPr>
        <p:spPr bwMode="auto">
          <a:xfrm>
            <a:off x="6934200" y="609600"/>
            <a:ext cx="1295400" cy="1295400"/>
          </a:xfrm>
          <a:prstGeom prst="ellipse">
            <a:avLst/>
          </a:prstGeom>
          <a:solidFill>
            <a:srgbClr val="00FF0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22537" name="Oval 9"/>
          <p:cNvSpPr>
            <a:spLocks noChangeArrowheads="1"/>
          </p:cNvSpPr>
          <p:nvPr/>
        </p:nvSpPr>
        <p:spPr bwMode="auto">
          <a:xfrm>
            <a:off x="8458200" y="2057400"/>
            <a:ext cx="1295400" cy="1295400"/>
          </a:xfrm>
          <a:prstGeom prst="ellipse">
            <a:avLst/>
          </a:prstGeom>
          <a:solidFill>
            <a:srgbClr val="33CCCC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22538" name="Oval 10"/>
          <p:cNvSpPr>
            <a:spLocks noChangeArrowheads="1"/>
          </p:cNvSpPr>
          <p:nvPr/>
        </p:nvSpPr>
        <p:spPr bwMode="auto">
          <a:xfrm>
            <a:off x="8458200" y="3657600"/>
            <a:ext cx="1295400" cy="12954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22539" name="Oval 11"/>
          <p:cNvSpPr>
            <a:spLocks noChangeArrowheads="1"/>
          </p:cNvSpPr>
          <p:nvPr/>
        </p:nvSpPr>
        <p:spPr bwMode="auto">
          <a:xfrm>
            <a:off x="6781800" y="4876800"/>
            <a:ext cx="1295400" cy="1295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5</a:t>
            </a:r>
          </a:p>
        </p:txBody>
      </p:sp>
      <p:sp>
        <p:nvSpPr>
          <p:cNvPr id="22540" name="Oval 12"/>
          <p:cNvSpPr>
            <a:spLocks noChangeArrowheads="1"/>
          </p:cNvSpPr>
          <p:nvPr/>
        </p:nvSpPr>
        <p:spPr bwMode="auto">
          <a:xfrm>
            <a:off x="4800600" y="4876800"/>
            <a:ext cx="1295400" cy="1295400"/>
          </a:xfrm>
          <a:prstGeom prst="ellipse">
            <a:avLst/>
          </a:prstGeom>
          <a:solidFill>
            <a:srgbClr val="9933FF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6</a:t>
            </a:r>
          </a:p>
        </p:txBody>
      </p:sp>
      <p:sp>
        <p:nvSpPr>
          <p:cNvPr id="22541" name="Oval 13"/>
          <p:cNvSpPr>
            <a:spLocks noChangeArrowheads="1"/>
          </p:cNvSpPr>
          <p:nvPr/>
        </p:nvSpPr>
        <p:spPr bwMode="auto">
          <a:xfrm>
            <a:off x="3124200" y="3581400"/>
            <a:ext cx="1295400" cy="1295400"/>
          </a:xfrm>
          <a:prstGeom prst="ellipse">
            <a:avLst/>
          </a:prstGeom>
          <a:solidFill>
            <a:srgbClr val="FF990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7</a:t>
            </a:r>
          </a:p>
        </p:txBody>
      </p:sp>
      <p:sp>
        <p:nvSpPr>
          <p:cNvPr id="22542" name="Oval 14"/>
          <p:cNvSpPr>
            <a:spLocks noChangeArrowheads="1"/>
          </p:cNvSpPr>
          <p:nvPr/>
        </p:nvSpPr>
        <p:spPr bwMode="auto">
          <a:xfrm>
            <a:off x="3276600" y="1981200"/>
            <a:ext cx="1295400" cy="1295400"/>
          </a:xfrm>
          <a:prstGeom prst="ellipse">
            <a:avLst/>
          </a:prstGeom>
          <a:solidFill>
            <a:srgbClr val="3366FF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8</a:t>
            </a:r>
          </a:p>
        </p:txBody>
      </p:sp>
      <p:sp>
        <p:nvSpPr>
          <p:cNvPr id="22543" name="AutoShape 15"/>
          <p:cNvSpPr>
            <a:spLocks noChangeArrowheads="1"/>
          </p:cNvSpPr>
          <p:nvPr/>
        </p:nvSpPr>
        <p:spPr bwMode="auto">
          <a:xfrm rot="17734581">
            <a:off x="5105400" y="1752600"/>
            <a:ext cx="838200" cy="2514600"/>
          </a:xfrm>
          <a:prstGeom prst="upArrow">
            <a:avLst>
              <a:gd name="adj1" fmla="val 50000"/>
              <a:gd name="adj2" fmla="val 75000"/>
            </a:avLst>
          </a:prstGeom>
          <a:solidFill>
            <a:srgbClr val="6600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en-GB"/>
          </a:p>
        </p:txBody>
      </p:sp>
      <p:sp>
        <p:nvSpPr>
          <p:cNvPr id="18" name="Action Button: Help 17">
            <a:hlinkClick r:id="" action="ppaction://hlinkshowjump?jump=nextslide" highlightClick="1"/>
          </p:cNvPr>
          <p:cNvSpPr/>
          <p:nvPr/>
        </p:nvSpPr>
        <p:spPr>
          <a:xfrm>
            <a:off x="9429750" y="5672139"/>
            <a:ext cx="1790700" cy="990600"/>
          </a:xfrm>
          <a:prstGeom prst="actionButtonHelp">
            <a:avLst/>
          </a:prstGeom>
          <a:solidFill>
            <a:srgbClr val="33FA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4696882"/>
      </p:ext>
    </p:extLst>
  </p:cSld>
  <p:clrMapOvr>
    <a:masterClrMapping/>
  </p:clrMapOvr>
  <p:transition spd="slow"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ded Corner 2"/>
          <p:cNvSpPr/>
          <p:nvPr/>
        </p:nvSpPr>
        <p:spPr>
          <a:xfrm>
            <a:off x="1378855" y="972457"/>
            <a:ext cx="9281160" cy="5431536"/>
          </a:xfrm>
          <a:prstGeom prst="foldedCorner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FF0066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bliqueTop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1455649" y="1665333"/>
            <a:ext cx="8904849" cy="17543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There is a new girl in our class. _______ is so beautiful.</a:t>
            </a:r>
          </a:p>
          <a:p>
            <a:pPr algn="just"/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1527135" y="3530900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a.	He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hlinkClick r:id="rId3" action="ppaction://hlinksldjump"/>
          </p:cNvPr>
          <p:cNvSpPr txBox="1"/>
          <p:nvPr/>
        </p:nvSpPr>
        <p:spPr>
          <a:xfrm>
            <a:off x="1527135" y="4137647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b.	We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1527134" y="4765395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c.	She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hlinkClick r:id="rId3" action="ppaction://hlinksldjump"/>
          </p:cNvPr>
          <p:cNvSpPr txBox="1"/>
          <p:nvPr/>
        </p:nvSpPr>
        <p:spPr>
          <a:xfrm>
            <a:off x="1527134" y="5302364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d.	You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359228" y="522513"/>
            <a:ext cx="7199812" cy="828945"/>
          </a:xfrm>
          <a:prstGeom prst="rect">
            <a:avLst/>
          </a:prstGeom>
          <a:solidFill>
            <a:srgbClr val="73FF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Question for Group </a:t>
            </a:r>
            <a:endParaRPr lang="en-GB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5" name="Oval 14"/>
          <p:cNvSpPr>
            <a:spLocks noChangeArrowheads="1"/>
          </p:cNvSpPr>
          <p:nvPr/>
        </p:nvSpPr>
        <p:spPr bwMode="auto">
          <a:xfrm>
            <a:off x="6614886" y="144961"/>
            <a:ext cx="1295400" cy="1295400"/>
          </a:xfrm>
          <a:prstGeom prst="ellipse">
            <a:avLst/>
          </a:prstGeom>
          <a:solidFill>
            <a:srgbClr val="3366FF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8</a:t>
            </a:r>
          </a:p>
        </p:txBody>
      </p:sp>
      <p:sp>
        <p:nvSpPr>
          <p:cNvPr id="12" name="Oval 11">
            <a:hlinkClick r:id="rId5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3" name="TextBox 12">
            <a:hlinkClick r:id="rId5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027914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001487" y="5834743"/>
            <a:ext cx="10242750" cy="921657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bliqueTopLeft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6600" b="1" dirty="0" smtClean="0">
                <a:ln w="28575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Oops! Wrong Answer!</a:t>
            </a:r>
            <a:endParaRPr lang="en-GB" sz="6600" b="1" dirty="0">
              <a:ln w="28575"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11006487" y="2185523"/>
            <a:ext cx="1051560" cy="1051560"/>
          </a:xfrm>
          <a:prstGeom prst="ellipse">
            <a:avLst/>
          </a:prstGeom>
          <a:solidFill>
            <a:srgbClr val="33FA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ln w="3175">
                <a:solidFill>
                  <a:schemeClr val="tx1"/>
                </a:solidFill>
              </a:ln>
              <a:latin typeface="Freestyle Script" panose="030804020302050B0404" pitchFamily="66" charset="0"/>
            </a:endParaRPr>
          </a:p>
        </p:txBody>
      </p:sp>
      <p:sp>
        <p:nvSpPr>
          <p:cNvPr id="5" name="TextBox 4">
            <a:hlinkClick r:id="" action="ppaction://hlinkshowjump?jump=previousslide"/>
          </p:cNvPr>
          <p:cNvSpPr txBox="1"/>
          <p:nvPr/>
        </p:nvSpPr>
        <p:spPr>
          <a:xfrm>
            <a:off x="10749692" y="2185523"/>
            <a:ext cx="15651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ckerli One" panose="02000503000000020003" pitchFamily="2" charset="0"/>
              </a:rPr>
              <a:t>Try Again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7" name="TextBox 6">
            <a:hlinkClick r:id="" action="ppaction://hlinkshowjump?jump=previousslide"/>
          </p:cNvPr>
          <p:cNvSpPr txBox="1"/>
          <p:nvPr/>
        </p:nvSpPr>
        <p:spPr>
          <a:xfrm>
            <a:off x="11035356" y="2126042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here to 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8" name="Oval 7">
            <a:hlinkClick r:id="rId4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9" name="TextBox 8">
            <a:hlinkClick r:id="rId4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555394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fracture"/>
        <p:sndAc>
          <p:stSnd>
            <p:snd r:embed="rId2" name="explode.wav"/>
          </p:stSnd>
        </p:sndAc>
      </p:transition>
    </mc:Choice>
    <mc:Fallback>
      <p:transition spd="slow">
        <p:fade/>
        <p:sndAc>
          <p:stSnd>
            <p:snd r:embed="rId2" name="explod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10953951" y="2264684"/>
            <a:ext cx="1051560" cy="1051560"/>
          </a:xfrm>
          <a:prstGeom prst="ellipse">
            <a:avLst/>
          </a:prstGeom>
          <a:solidFill>
            <a:srgbClr val="FF0066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ln w="3175">
                <a:solidFill>
                  <a:schemeClr val="bg1">
                    <a:lumMod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hlinkClick r:id="" action="ppaction://hlinkshowjump?jump=nextslide"/>
          </p:cNvPr>
          <p:cNvSpPr txBox="1"/>
          <p:nvPr/>
        </p:nvSpPr>
        <p:spPr>
          <a:xfrm>
            <a:off x="10666014" y="2313410"/>
            <a:ext cx="15684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Next Question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580165" y="5430837"/>
            <a:ext cx="9664071" cy="1325563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bliqueTopLeft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6600" b="1" dirty="0" smtClean="0">
                <a:ln w="28575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Yeah! You get a star! </a:t>
            </a:r>
            <a:endParaRPr lang="en-GB" sz="6600" b="1" dirty="0">
              <a:ln w="28575"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hlinkClick r:id="" action="ppaction://hlinkshowjump?jump=nextslide"/>
          </p:cNvPr>
          <p:cNvSpPr txBox="1"/>
          <p:nvPr/>
        </p:nvSpPr>
        <p:spPr>
          <a:xfrm>
            <a:off x="10978023" y="2160969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here to the 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9" name="Oval 8">
            <a:hlinkClick r:id="rId4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5913566"/>
      </p:ext>
    </p:extLst>
  </p:cSld>
  <p:clrMapOvr>
    <a:masterClrMapping/>
  </p:clrMapOvr>
  <p:transition>
    <p:blinds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Oval 4"/>
          <p:cNvSpPr>
            <a:spLocks noChangeArrowheads="1"/>
          </p:cNvSpPr>
          <p:nvPr/>
        </p:nvSpPr>
        <p:spPr bwMode="auto">
          <a:xfrm>
            <a:off x="2438400" y="0"/>
            <a:ext cx="7848600" cy="6858000"/>
          </a:xfrm>
          <a:prstGeom prst="ellipse">
            <a:avLst/>
          </a:prstGeom>
          <a:solidFill>
            <a:srgbClr val="FFFF00"/>
          </a:solidFill>
          <a:ln w="76200" cmpd="tri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4102" name="Line 6"/>
          <p:cNvSpPr>
            <a:spLocks noChangeShapeType="1"/>
          </p:cNvSpPr>
          <p:nvPr/>
        </p:nvSpPr>
        <p:spPr bwMode="auto">
          <a:xfrm>
            <a:off x="2438400" y="3462339"/>
            <a:ext cx="78486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3" name="Line 7"/>
          <p:cNvSpPr>
            <a:spLocks noChangeShapeType="1"/>
          </p:cNvSpPr>
          <p:nvPr/>
        </p:nvSpPr>
        <p:spPr bwMode="auto">
          <a:xfrm>
            <a:off x="6477000" y="0"/>
            <a:ext cx="0" cy="6858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4" name="Line 8"/>
          <p:cNvSpPr>
            <a:spLocks noChangeShapeType="1"/>
          </p:cNvSpPr>
          <p:nvPr/>
        </p:nvSpPr>
        <p:spPr bwMode="auto">
          <a:xfrm flipV="1">
            <a:off x="3352800" y="1371600"/>
            <a:ext cx="6172200" cy="4191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5" name="Line 9"/>
          <p:cNvSpPr>
            <a:spLocks noChangeShapeType="1"/>
          </p:cNvSpPr>
          <p:nvPr/>
        </p:nvSpPr>
        <p:spPr bwMode="auto">
          <a:xfrm flipH="1" flipV="1">
            <a:off x="3505200" y="1066800"/>
            <a:ext cx="5715000" cy="4648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8" name="Oval 12"/>
          <p:cNvSpPr>
            <a:spLocks noChangeArrowheads="1"/>
          </p:cNvSpPr>
          <p:nvPr/>
        </p:nvSpPr>
        <p:spPr bwMode="auto">
          <a:xfrm>
            <a:off x="4876800" y="609600"/>
            <a:ext cx="1295400" cy="1295400"/>
          </a:xfrm>
          <a:prstGeom prst="ellipse">
            <a:avLst/>
          </a:prstGeom>
          <a:solidFill>
            <a:srgbClr val="FF00FF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4109" name="Oval 13"/>
          <p:cNvSpPr>
            <a:spLocks noChangeArrowheads="1"/>
          </p:cNvSpPr>
          <p:nvPr/>
        </p:nvSpPr>
        <p:spPr bwMode="auto">
          <a:xfrm>
            <a:off x="6934200" y="609600"/>
            <a:ext cx="1295400" cy="1295400"/>
          </a:xfrm>
          <a:prstGeom prst="ellipse">
            <a:avLst/>
          </a:prstGeom>
          <a:solidFill>
            <a:srgbClr val="00FF00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4110" name="Oval 14"/>
          <p:cNvSpPr>
            <a:spLocks noChangeArrowheads="1"/>
          </p:cNvSpPr>
          <p:nvPr/>
        </p:nvSpPr>
        <p:spPr bwMode="auto">
          <a:xfrm>
            <a:off x="8458200" y="2057400"/>
            <a:ext cx="1295400" cy="1295400"/>
          </a:xfrm>
          <a:prstGeom prst="ellipse">
            <a:avLst/>
          </a:prstGeom>
          <a:solidFill>
            <a:srgbClr val="33CCCC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4111" name="Oval 15"/>
          <p:cNvSpPr>
            <a:spLocks noChangeArrowheads="1"/>
          </p:cNvSpPr>
          <p:nvPr/>
        </p:nvSpPr>
        <p:spPr bwMode="auto">
          <a:xfrm>
            <a:off x="8458200" y="3657600"/>
            <a:ext cx="1295400" cy="12954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4112" name="Oval 16"/>
          <p:cNvSpPr>
            <a:spLocks noChangeArrowheads="1"/>
          </p:cNvSpPr>
          <p:nvPr/>
        </p:nvSpPr>
        <p:spPr bwMode="auto">
          <a:xfrm>
            <a:off x="6781800" y="4876800"/>
            <a:ext cx="1295400" cy="1295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5</a:t>
            </a:r>
          </a:p>
        </p:txBody>
      </p:sp>
      <p:sp>
        <p:nvSpPr>
          <p:cNvPr id="4113" name="Oval 17"/>
          <p:cNvSpPr>
            <a:spLocks noChangeArrowheads="1"/>
          </p:cNvSpPr>
          <p:nvPr/>
        </p:nvSpPr>
        <p:spPr bwMode="auto">
          <a:xfrm>
            <a:off x="4800600" y="4876800"/>
            <a:ext cx="1295400" cy="1295400"/>
          </a:xfrm>
          <a:prstGeom prst="ellipse">
            <a:avLst/>
          </a:prstGeom>
          <a:solidFill>
            <a:srgbClr val="9933FF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6</a:t>
            </a:r>
          </a:p>
        </p:txBody>
      </p:sp>
      <p:sp>
        <p:nvSpPr>
          <p:cNvPr id="4114" name="Oval 18"/>
          <p:cNvSpPr>
            <a:spLocks noChangeArrowheads="1"/>
          </p:cNvSpPr>
          <p:nvPr/>
        </p:nvSpPr>
        <p:spPr bwMode="auto">
          <a:xfrm>
            <a:off x="3124200" y="3581400"/>
            <a:ext cx="1295400" cy="1295400"/>
          </a:xfrm>
          <a:prstGeom prst="ellipse">
            <a:avLst/>
          </a:prstGeom>
          <a:solidFill>
            <a:srgbClr val="FF9900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7</a:t>
            </a:r>
          </a:p>
        </p:txBody>
      </p:sp>
      <p:sp>
        <p:nvSpPr>
          <p:cNvPr id="4115" name="Oval 19"/>
          <p:cNvSpPr>
            <a:spLocks noChangeArrowheads="1"/>
          </p:cNvSpPr>
          <p:nvPr/>
        </p:nvSpPr>
        <p:spPr bwMode="auto">
          <a:xfrm>
            <a:off x="3276600" y="1981200"/>
            <a:ext cx="1295400" cy="1295400"/>
          </a:xfrm>
          <a:prstGeom prst="ellipse">
            <a:avLst/>
          </a:prstGeom>
          <a:solidFill>
            <a:srgbClr val="3366FF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8</a:t>
            </a:r>
          </a:p>
        </p:txBody>
      </p:sp>
      <p:sp>
        <p:nvSpPr>
          <p:cNvPr id="4116" name="AutoShape 20"/>
          <p:cNvSpPr>
            <a:spLocks noChangeArrowheads="1"/>
          </p:cNvSpPr>
          <p:nvPr/>
        </p:nvSpPr>
        <p:spPr bwMode="auto">
          <a:xfrm>
            <a:off x="6096000" y="1066800"/>
            <a:ext cx="838200" cy="2514600"/>
          </a:xfrm>
          <a:prstGeom prst="upArrow">
            <a:avLst>
              <a:gd name="adj1" fmla="val 50000"/>
              <a:gd name="adj2" fmla="val 75000"/>
            </a:avLst>
          </a:prstGeom>
          <a:solidFill>
            <a:srgbClr val="660066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vert="eaVert" wrap="none" anchor="ctr"/>
          <a:lstStyle/>
          <a:p>
            <a:endParaRPr lang="en-GB"/>
          </a:p>
        </p:txBody>
      </p:sp>
      <p:sp>
        <p:nvSpPr>
          <p:cNvPr id="4117" name="AutoShape 21">
            <a:hlinkClick r:id="" action="ppaction://hlinkshowjump?jump=nextslide" highlightClick="1">
              <a:snd r:embed="rId3" name="Drum Roll (snare).wav"/>
            </a:hlinkClick>
          </p:cNvPr>
          <p:cNvSpPr>
            <a:spLocks noChangeArrowheads="1"/>
          </p:cNvSpPr>
          <p:nvPr/>
        </p:nvSpPr>
        <p:spPr bwMode="auto">
          <a:xfrm>
            <a:off x="1600200" y="5715000"/>
            <a:ext cx="1752600" cy="990600"/>
          </a:xfrm>
          <a:prstGeom prst="actionButtonBlank">
            <a:avLst/>
          </a:prstGeom>
          <a:solidFill>
            <a:srgbClr val="AAFF44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4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SPIN</a:t>
            </a:r>
          </a:p>
        </p:txBody>
      </p:sp>
    </p:spTree>
    <p:extLst>
      <p:ext uri="{BB962C8B-B14F-4D97-AF65-F5344CB8AC3E}">
        <p14:creationId xmlns:p14="http://schemas.microsoft.com/office/powerpoint/2010/main" val="1334458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Oval 2"/>
          <p:cNvSpPr>
            <a:spLocks noChangeArrowheads="1"/>
          </p:cNvSpPr>
          <p:nvPr/>
        </p:nvSpPr>
        <p:spPr bwMode="auto">
          <a:xfrm>
            <a:off x="2438400" y="0"/>
            <a:ext cx="7848600" cy="6858000"/>
          </a:xfrm>
          <a:prstGeom prst="ellipse">
            <a:avLst/>
          </a:prstGeom>
          <a:solidFill>
            <a:srgbClr val="FFFF00"/>
          </a:solidFill>
          <a:ln w="76200" cmpd="tri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endParaRPr lang="en-GB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1507" name="Line 3"/>
          <p:cNvSpPr>
            <a:spLocks noChangeShapeType="1"/>
          </p:cNvSpPr>
          <p:nvPr/>
        </p:nvSpPr>
        <p:spPr bwMode="auto">
          <a:xfrm>
            <a:off x="2438400" y="3462339"/>
            <a:ext cx="78486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1508" name="Line 4"/>
          <p:cNvSpPr>
            <a:spLocks noChangeShapeType="1"/>
          </p:cNvSpPr>
          <p:nvPr/>
        </p:nvSpPr>
        <p:spPr bwMode="auto">
          <a:xfrm>
            <a:off x="6477000" y="0"/>
            <a:ext cx="0" cy="6858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1509" name="Line 5"/>
          <p:cNvSpPr>
            <a:spLocks noChangeShapeType="1"/>
          </p:cNvSpPr>
          <p:nvPr/>
        </p:nvSpPr>
        <p:spPr bwMode="auto">
          <a:xfrm flipV="1">
            <a:off x="3352800" y="1371600"/>
            <a:ext cx="6172200" cy="4191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1510" name="Line 6"/>
          <p:cNvSpPr>
            <a:spLocks noChangeShapeType="1"/>
          </p:cNvSpPr>
          <p:nvPr/>
        </p:nvSpPr>
        <p:spPr bwMode="auto">
          <a:xfrm flipH="1" flipV="1">
            <a:off x="3505200" y="1066800"/>
            <a:ext cx="5715000" cy="4648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1511" name="Oval 7"/>
          <p:cNvSpPr>
            <a:spLocks noChangeArrowheads="1"/>
          </p:cNvSpPr>
          <p:nvPr/>
        </p:nvSpPr>
        <p:spPr bwMode="auto">
          <a:xfrm>
            <a:off x="4876800" y="609600"/>
            <a:ext cx="1295400" cy="1295400"/>
          </a:xfrm>
          <a:prstGeom prst="ellipse">
            <a:avLst/>
          </a:prstGeom>
          <a:solidFill>
            <a:srgbClr val="FF00FF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21512" name="Oval 8"/>
          <p:cNvSpPr>
            <a:spLocks noChangeArrowheads="1"/>
          </p:cNvSpPr>
          <p:nvPr/>
        </p:nvSpPr>
        <p:spPr bwMode="auto">
          <a:xfrm>
            <a:off x="6934200" y="609600"/>
            <a:ext cx="1295400" cy="1295400"/>
          </a:xfrm>
          <a:prstGeom prst="ellipse">
            <a:avLst/>
          </a:prstGeom>
          <a:solidFill>
            <a:srgbClr val="00FF0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21513" name="Oval 9"/>
          <p:cNvSpPr>
            <a:spLocks noChangeArrowheads="1"/>
          </p:cNvSpPr>
          <p:nvPr/>
        </p:nvSpPr>
        <p:spPr bwMode="auto">
          <a:xfrm>
            <a:off x="8458200" y="2057400"/>
            <a:ext cx="1295400" cy="1295400"/>
          </a:xfrm>
          <a:prstGeom prst="ellipse">
            <a:avLst/>
          </a:prstGeom>
          <a:solidFill>
            <a:srgbClr val="33CCCC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21514" name="Oval 10"/>
          <p:cNvSpPr>
            <a:spLocks noChangeArrowheads="1"/>
          </p:cNvSpPr>
          <p:nvPr/>
        </p:nvSpPr>
        <p:spPr bwMode="auto">
          <a:xfrm>
            <a:off x="8458200" y="3657600"/>
            <a:ext cx="1295400" cy="12954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21515" name="Oval 11"/>
          <p:cNvSpPr>
            <a:spLocks noChangeArrowheads="1"/>
          </p:cNvSpPr>
          <p:nvPr/>
        </p:nvSpPr>
        <p:spPr bwMode="auto">
          <a:xfrm>
            <a:off x="6781800" y="4876800"/>
            <a:ext cx="1295400" cy="1295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5</a:t>
            </a:r>
          </a:p>
        </p:txBody>
      </p:sp>
      <p:sp>
        <p:nvSpPr>
          <p:cNvPr id="21516" name="Oval 12"/>
          <p:cNvSpPr>
            <a:spLocks noChangeArrowheads="1"/>
          </p:cNvSpPr>
          <p:nvPr/>
        </p:nvSpPr>
        <p:spPr bwMode="auto">
          <a:xfrm>
            <a:off x="4800600" y="4876800"/>
            <a:ext cx="1295400" cy="1295400"/>
          </a:xfrm>
          <a:prstGeom prst="ellipse">
            <a:avLst/>
          </a:prstGeom>
          <a:solidFill>
            <a:srgbClr val="9933FF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6</a:t>
            </a:r>
          </a:p>
        </p:txBody>
      </p:sp>
      <p:sp>
        <p:nvSpPr>
          <p:cNvPr id="21517" name="Oval 13"/>
          <p:cNvSpPr>
            <a:spLocks noChangeArrowheads="1"/>
          </p:cNvSpPr>
          <p:nvPr/>
        </p:nvSpPr>
        <p:spPr bwMode="auto">
          <a:xfrm>
            <a:off x="3124200" y="3581400"/>
            <a:ext cx="1295400" cy="1295400"/>
          </a:xfrm>
          <a:prstGeom prst="ellipse">
            <a:avLst/>
          </a:prstGeom>
          <a:solidFill>
            <a:srgbClr val="FF990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7</a:t>
            </a:r>
          </a:p>
        </p:txBody>
      </p:sp>
      <p:sp>
        <p:nvSpPr>
          <p:cNvPr id="21518" name="Oval 14"/>
          <p:cNvSpPr>
            <a:spLocks noChangeArrowheads="1"/>
          </p:cNvSpPr>
          <p:nvPr/>
        </p:nvSpPr>
        <p:spPr bwMode="auto">
          <a:xfrm>
            <a:off x="3276600" y="1981200"/>
            <a:ext cx="1295400" cy="1295400"/>
          </a:xfrm>
          <a:prstGeom prst="ellipse">
            <a:avLst/>
          </a:prstGeom>
          <a:solidFill>
            <a:srgbClr val="3366FF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8</a:t>
            </a:r>
          </a:p>
        </p:txBody>
      </p:sp>
      <p:sp>
        <p:nvSpPr>
          <p:cNvPr id="21519" name="AutoShape 15"/>
          <p:cNvSpPr>
            <a:spLocks noChangeArrowheads="1"/>
          </p:cNvSpPr>
          <p:nvPr/>
        </p:nvSpPr>
        <p:spPr bwMode="auto">
          <a:xfrm rot="15274441">
            <a:off x="4953000" y="2514600"/>
            <a:ext cx="838200" cy="2514600"/>
          </a:xfrm>
          <a:prstGeom prst="upArrow">
            <a:avLst>
              <a:gd name="adj1" fmla="val 50000"/>
              <a:gd name="adj2" fmla="val 75000"/>
            </a:avLst>
          </a:prstGeom>
          <a:solidFill>
            <a:srgbClr val="660066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vert="eaVert" wrap="none" anchor="ctr"/>
          <a:lstStyle/>
          <a:p>
            <a:endParaRPr lang="en-GB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8" name="Action Button: Help 17">
            <a:hlinkClick r:id="" action="ppaction://hlinkshowjump?jump=nextslide" highlightClick="1"/>
          </p:cNvPr>
          <p:cNvSpPr/>
          <p:nvPr/>
        </p:nvSpPr>
        <p:spPr>
          <a:xfrm>
            <a:off x="9429750" y="5672139"/>
            <a:ext cx="1790700" cy="990600"/>
          </a:xfrm>
          <a:prstGeom prst="actionButtonHelp">
            <a:avLst/>
          </a:prstGeom>
          <a:solidFill>
            <a:srgbClr val="33FA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7317146"/>
      </p:ext>
    </p:extLst>
  </p:cSld>
  <p:clrMapOvr>
    <a:masterClrMapping/>
  </p:clrMapOvr>
  <p:transition spd="slow"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ded Corner 2"/>
          <p:cNvSpPr/>
          <p:nvPr/>
        </p:nvSpPr>
        <p:spPr>
          <a:xfrm>
            <a:off x="1378855" y="972457"/>
            <a:ext cx="9281160" cy="5431536"/>
          </a:xfrm>
          <a:prstGeom prst="foldedCorner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FF0066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bliqueTop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1455649" y="1665333"/>
            <a:ext cx="8904849" cy="17543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I like to eat chocolate because _____ is so delicious.</a:t>
            </a:r>
          </a:p>
          <a:p>
            <a:pPr algn="just"/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1527135" y="3530900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a.	they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1527135" y="4137647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b.	it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7" name="TextBox 6">
            <a:hlinkClick r:id="rId3" action="ppaction://hlinksldjump"/>
          </p:cNvPr>
          <p:cNvSpPr txBox="1"/>
          <p:nvPr/>
        </p:nvSpPr>
        <p:spPr>
          <a:xfrm>
            <a:off x="1527134" y="4765395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c.	we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hlinkClick r:id="rId3" action="ppaction://hlinksldjump"/>
          </p:cNvPr>
          <p:cNvSpPr txBox="1"/>
          <p:nvPr/>
        </p:nvSpPr>
        <p:spPr>
          <a:xfrm>
            <a:off x="1527134" y="5302364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d.	he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359228" y="522513"/>
            <a:ext cx="7199812" cy="828945"/>
          </a:xfrm>
          <a:prstGeom prst="rect">
            <a:avLst/>
          </a:prstGeom>
          <a:solidFill>
            <a:srgbClr val="73FF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Question for Group </a:t>
            </a:r>
            <a:endParaRPr lang="en-GB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5" name="Oval 13"/>
          <p:cNvSpPr>
            <a:spLocks noChangeArrowheads="1"/>
          </p:cNvSpPr>
          <p:nvPr/>
        </p:nvSpPr>
        <p:spPr bwMode="auto">
          <a:xfrm>
            <a:off x="6651172" y="144961"/>
            <a:ext cx="1295400" cy="1295400"/>
          </a:xfrm>
          <a:prstGeom prst="ellipse">
            <a:avLst/>
          </a:prstGeom>
          <a:solidFill>
            <a:srgbClr val="FF990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7</a:t>
            </a:r>
          </a:p>
        </p:txBody>
      </p:sp>
      <p:sp>
        <p:nvSpPr>
          <p:cNvPr id="12" name="Oval 11">
            <a:hlinkClick r:id="rId5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3" name="TextBox 12">
            <a:hlinkClick r:id="rId5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881074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001487" y="5834743"/>
            <a:ext cx="10242750" cy="921657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bliqueTopLeft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6600" b="1" dirty="0" smtClean="0">
                <a:ln w="28575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Oops! Wrong Answer!</a:t>
            </a:r>
            <a:endParaRPr lang="en-GB" sz="6600" b="1" dirty="0">
              <a:ln w="28575"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11006487" y="2185523"/>
            <a:ext cx="1051560" cy="1051560"/>
          </a:xfrm>
          <a:prstGeom prst="ellipse">
            <a:avLst/>
          </a:prstGeom>
          <a:solidFill>
            <a:srgbClr val="33FA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ln w="3175">
                <a:solidFill>
                  <a:schemeClr val="tx1"/>
                </a:solidFill>
              </a:ln>
              <a:latin typeface="Freestyle Script" panose="030804020302050B0404" pitchFamily="66" charset="0"/>
            </a:endParaRPr>
          </a:p>
        </p:txBody>
      </p:sp>
      <p:sp>
        <p:nvSpPr>
          <p:cNvPr id="5" name="TextBox 4">
            <a:hlinkClick r:id="" action="ppaction://hlinkshowjump?jump=previousslide"/>
          </p:cNvPr>
          <p:cNvSpPr txBox="1"/>
          <p:nvPr/>
        </p:nvSpPr>
        <p:spPr>
          <a:xfrm>
            <a:off x="10749692" y="2185523"/>
            <a:ext cx="15651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ckerli One" panose="02000503000000020003" pitchFamily="2" charset="0"/>
              </a:rPr>
              <a:t>Try Again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7" name="TextBox 6">
            <a:hlinkClick r:id="" action="ppaction://hlinkshowjump?jump=previousslide"/>
          </p:cNvPr>
          <p:cNvSpPr txBox="1"/>
          <p:nvPr/>
        </p:nvSpPr>
        <p:spPr>
          <a:xfrm>
            <a:off x="11035356" y="2126042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here to 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8" name="Oval 7">
            <a:hlinkClick r:id="rId4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9" name="TextBox 8">
            <a:hlinkClick r:id="rId4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471841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fracture"/>
        <p:sndAc>
          <p:stSnd>
            <p:snd r:embed="rId2" name="explode.wav"/>
          </p:stSnd>
        </p:sndAc>
      </p:transition>
    </mc:Choice>
    <mc:Fallback>
      <p:transition spd="slow">
        <p:fade/>
        <p:sndAc>
          <p:stSnd>
            <p:snd r:embed="rId2" name="explod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nip Single Corner Rectangle 7"/>
          <p:cNvSpPr/>
          <p:nvPr/>
        </p:nvSpPr>
        <p:spPr>
          <a:xfrm>
            <a:off x="3094404" y="1987041"/>
            <a:ext cx="7118032" cy="4011242"/>
          </a:xfrm>
          <a:prstGeom prst="snip1Rect">
            <a:avLst/>
          </a:prstGeom>
          <a:gradFill flip="none" rotWithShape="1">
            <a:gsLst>
              <a:gs pos="0">
                <a:srgbClr val="F753A9">
                  <a:shade val="30000"/>
                  <a:satMod val="115000"/>
                </a:srgbClr>
              </a:gs>
              <a:gs pos="50000">
                <a:srgbClr val="F753A9">
                  <a:shade val="67500"/>
                  <a:satMod val="115000"/>
                </a:srgbClr>
              </a:gs>
              <a:gs pos="100000">
                <a:srgbClr val="F753A9">
                  <a:shade val="100000"/>
                  <a:satMod val="115000"/>
                </a:srgbClr>
              </a:gs>
            </a:gsLst>
            <a:lin ang="54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MY" sz="3000" b="1" dirty="0" smtClean="0">
                <a:latin typeface="Century Gothic" panose="020B0502020202020204" pitchFamily="34" charset="0"/>
              </a:rPr>
              <a:t>It </a:t>
            </a:r>
            <a:r>
              <a:rPr lang="en-MY" sz="3000" b="1" dirty="0">
                <a:latin typeface="Century Gothic" panose="020B0502020202020204" pitchFamily="34" charset="0"/>
              </a:rPr>
              <a:t>is used to refer to </a:t>
            </a:r>
            <a:r>
              <a:rPr lang="en-MY" sz="3000" b="1" dirty="0" smtClean="0">
                <a:latin typeface="Century Gothic" panose="020B0502020202020204" pitchFamily="34" charset="0"/>
              </a:rPr>
              <a:t>a woman or a girl.</a:t>
            </a:r>
            <a:endParaRPr lang="en-MY" sz="3000" b="1" dirty="0">
              <a:latin typeface="Century Gothic" panose="020B0502020202020204" pitchFamily="34" charset="0"/>
            </a:endParaRPr>
          </a:p>
          <a:p>
            <a:pPr algn="ctr"/>
            <a:r>
              <a:rPr lang="en-GB" sz="3000" b="1" dirty="0" smtClean="0">
                <a:latin typeface="Century Gothic" panose="020B0502020202020204" pitchFamily="34" charset="0"/>
              </a:rPr>
              <a:t>For example:</a:t>
            </a:r>
          </a:p>
          <a:p>
            <a:pPr algn="ctr"/>
            <a:endParaRPr lang="en-GB" sz="3000" b="1" dirty="0">
              <a:latin typeface="Century Gothic" panose="020B0502020202020204" pitchFamily="34" charset="0"/>
            </a:endParaRPr>
          </a:p>
          <a:p>
            <a:pPr algn="ctr"/>
            <a:endParaRPr lang="en-GB" sz="3000" b="1" dirty="0" smtClean="0">
              <a:latin typeface="Century Gothic" panose="020B0502020202020204" pitchFamily="34" charset="0"/>
            </a:endParaRPr>
          </a:p>
          <a:p>
            <a:pPr algn="ctr"/>
            <a:endParaRPr lang="en-GB" sz="3000" b="1" dirty="0">
              <a:latin typeface="Century Gothic" panose="020B0502020202020204" pitchFamily="34" charset="0"/>
            </a:endParaRPr>
          </a:p>
          <a:p>
            <a:pPr algn="ctr"/>
            <a:r>
              <a:rPr lang="en-GB" sz="3000" b="1" dirty="0" smtClean="0">
                <a:latin typeface="Century Gothic" panose="020B0502020202020204" pitchFamily="34" charset="0"/>
              </a:rPr>
              <a:t>  </a:t>
            </a:r>
            <a:endParaRPr lang="en-GB" sz="3000" b="1" dirty="0">
              <a:latin typeface="Century Gothic" panose="020B0502020202020204" pitchFamily="34" charset="0"/>
            </a:endParaRPr>
          </a:p>
          <a:p>
            <a:pPr algn="ctr"/>
            <a:endParaRPr lang="en-GB" sz="3000" b="1" dirty="0"/>
          </a:p>
        </p:txBody>
      </p:sp>
      <p:sp>
        <p:nvSpPr>
          <p:cNvPr id="2" name="Oval 1"/>
          <p:cNvSpPr/>
          <p:nvPr/>
        </p:nvSpPr>
        <p:spPr>
          <a:xfrm>
            <a:off x="103777" y="130627"/>
            <a:ext cx="3310128" cy="3026664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/>
          <p:cNvSpPr/>
          <p:nvPr/>
        </p:nvSpPr>
        <p:spPr>
          <a:xfrm>
            <a:off x="3413905" y="130627"/>
            <a:ext cx="5870448" cy="996696"/>
          </a:xfrm>
          <a:prstGeom prst="rect">
            <a:avLst/>
          </a:prstGeom>
          <a:solidFill>
            <a:srgbClr val="F09AAC"/>
          </a:solidFill>
          <a:ln>
            <a:noFill/>
          </a:ln>
          <a:effectLst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 smtClean="0"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Personal Pronoun: She</a:t>
            </a:r>
            <a:endParaRPr lang="en-GB" sz="3200" b="1" dirty="0">
              <a:ln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040249" y="5337807"/>
            <a:ext cx="9405257" cy="937794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Century Gothic" panose="020B0502020202020204" pitchFamily="34" charset="0"/>
              </a:rPr>
              <a:t>This is my friend Mary. </a:t>
            </a:r>
            <a:r>
              <a:rPr lang="en-GB" sz="2800" b="1" u="sng" dirty="0" smtClean="0">
                <a:solidFill>
                  <a:srgbClr val="FFFF00"/>
                </a:solidFill>
                <a:latin typeface="Century Gothic" panose="020B0502020202020204" pitchFamily="34" charset="0"/>
              </a:rPr>
              <a:t>She</a:t>
            </a:r>
            <a:r>
              <a:rPr lang="en-GB" sz="2800" b="1" dirty="0" smtClean="0">
                <a:latin typeface="Century Gothic" panose="020B0502020202020204" pitchFamily="34" charset="0"/>
              </a:rPr>
              <a:t> wants to be a scientist when </a:t>
            </a:r>
            <a:r>
              <a:rPr lang="en-GB" sz="2800" b="1" u="sng" dirty="0" smtClean="0">
                <a:solidFill>
                  <a:srgbClr val="FFFF00"/>
                </a:solidFill>
                <a:latin typeface="Century Gothic" panose="020B0502020202020204" pitchFamily="34" charset="0"/>
              </a:rPr>
              <a:t>she</a:t>
            </a:r>
            <a:r>
              <a:rPr lang="en-GB" sz="2800" b="1" dirty="0" smtClean="0">
                <a:latin typeface="Century Gothic" panose="020B0502020202020204" pitchFamily="34" charset="0"/>
              </a:rPr>
              <a:t> grows up.</a:t>
            </a:r>
            <a:endParaRPr lang="en-GB" sz="2800" b="1" dirty="0">
              <a:latin typeface="Century Gothic" panose="020B0502020202020204" pitchFamily="34" charset="0"/>
            </a:endParaRPr>
          </a:p>
        </p:txBody>
      </p:sp>
      <p:sp>
        <p:nvSpPr>
          <p:cNvPr id="10" name="Down Arrow 9"/>
          <p:cNvSpPr/>
          <p:nvPr/>
        </p:nvSpPr>
        <p:spPr>
          <a:xfrm>
            <a:off x="5478237" y="4760210"/>
            <a:ext cx="493486" cy="619400"/>
          </a:xfrm>
          <a:prstGeom prst="downArrow">
            <a:avLst/>
          </a:prstGeom>
          <a:solidFill>
            <a:srgbClr val="FF33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/>
        </p:nvSpPr>
        <p:spPr>
          <a:xfrm>
            <a:off x="4734974" y="3879565"/>
            <a:ext cx="2015805" cy="1128925"/>
          </a:xfrm>
          <a:prstGeom prst="rect">
            <a:avLst/>
          </a:prstGeom>
          <a:solidFill>
            <a:srgbClr val="FF6A47"/>
          </a:solidFill>
          <a:ln w="28575">
            <a:solidFill>
              <a:schemeClr val="tx1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solidFill>
                  <a:schemeClr val="tx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SUBJECT PRONOUN</a:t>
            </a:r>
          </a:p>
        </p:txBody>
      </p:sp>
      <p:sp>
        <p:nvSpPr>
          <p:cNvPr id="20" name="Oval 19">
            <a:hlinkClick r:id="rId4" action="ppaction://hlinksldjump"/>
          </p:cNvPr>
          <p:cNvSpPr/>
          <p:nvPr/>
        </p:nvSpPr>
        <p:spPr>
          <a:xfrm>
            <a:off x="11010448" y="4942662"/>
            <a:ext cx="1051560" cy="105156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ln w="3175">
                <a:solidFill>
                  <a:schemeClr val="bg1">
                    <a:lumMod val="50000"/>
                  </a:schemeClr>
                </a:solidFill>
              </a:ln>
              <a:latin typeface="Freestyle Script" panose="030804020302050B0404" pitchFamily="66" charset="0"/>
            </a:endParaRPr>
          </a:p>
        </p:txBody>
      </p:sp>
      <p:sp>
        <p:nvSpPr>
          <p:cNvPr id="21" name="TextBox 20">
            <a:hlinkClick r:id="rId4" action="ppaction://hlinksldjump"/>
          </p:cNvPr>
          <p:cNvSpPr txBox="1"/>
          <p:nvPr/>
        </p:nvSpPr>
        <p:spPr>
          <a:xfrm>
            <a:off x="10812465" y="5040115"/>
            <a:ext cx="142080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Exercise 1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22" name="Oval 21">
            <a:hlinkClick r:id="rId5" action="ppaction://hlinksldjump"/>
          </p:cNvPr>
          <p:cNvSpPr/>
          <p:nvPr/>
        </p:nvSpPr>
        <p:spPr>
          <a:xfrm>
            <a:off x="10994306" y="3597258"/>
            <a:ext cx="1051560" cy="1051560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ln w="3175">
                <a:solidFill>
                  <a:schemeClr val="bg1">
                    <a:lumMod val="50000"/>
                  </a:schemeClr>
                </a:solidFill>
              </a:ln>
              <a:latin typeface="Freestyle Script" panose="030804020302050B0404" pitchFamily="66" charset="0"/>
            </a:endParaRPr>
          </a:p>
        </p:txBody>
      </p:sp>
      <p:sp>
        <p:nvSpPr>
          <p:cNvPr id="23" name="TextBox 22">
            <a:hlinkClick r:id="rId5" action="ppaction://hlinksldjump"/>
          </p:cNvPr>
          <p:cNvSpPr txBox="1"/>
          <p:nvPr/>
        </p:nvSpPr>
        <p:spPr>
          <a:xfrm>
            <a:off x="10612785" y="3911862"/>
            <a:ext cx="1674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Pronouns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24" name="TextBox 23">
            <a:hlinkClick r:id="rId5" action="ppaction://hlinksldjump"/>
          </p:cNvPr>
          <p:cNvSpPr txBox="1"/>
          <p:nvPr/>
        </p:nvSpPr>
        <p:spPr>
          <a:xfrm>
            <a:off x="10659748" y="3742681"/>
            <a:ext cx="164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solidFill>
                  <a:sysClr val="windowText" lastClr="000000"/>
                </a:solidFill>
                <a:latin typeface="Century Gothic" panose="020B0502020202020204" pitchFamily="34" charset="0"/>
              </a:rPr>
              <a:t>t</a:t>
            </a:r>
            <a:r>
              <a:rPr lang="en-GB" sz="1600" dirty="0" smtClean="0">
                <a:solidFill>
                  <a:sysClr val="windowText" lastClr="000000"/>
                </a:solidFill>
                <a:latin typeface="Century Gothic" panose="020B0502020202020204" pitchFamily="34" charset="0"/>
              </a:rPr>
              <a:t>ypes of</a:t>
            </a:r>
            <a:endParaRPr lang="en-GB" sz="1600" dirty="0">
              <a:solidFill>
                <a:sysClr val="windowText" lastClr="0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5" name="Oval 24">
            <a:hlinkClick r:id="rId6" action="ppaction://hlinksldjump"/>
          </p:cNvPr>
          <p:cNvSpPr/>
          <p:nvPr/>
        </p:nvSpPr>
        <p:spPr>
          <a:xfrm>
            <a:off x="10953951" y="2264684"/>
            <a:ext cx="1051560" cy="105156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ln w="3175">
                <a:solidFill>
                  <a:schemeClr val="bg1">
                    <a:lumMod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6" name="TextBox 25">
            <a:hlinkClick r:id="rId6" action="ppaction://hlinksldjump"/>
          </p:cNvPr>
          <p:cNvSpPr txBox="1"/>
          <p:nvPr/>
        </p:nvSpPr>
        <p:spPr>
          <a:xfrm>
            <a:off x="10599039" y="2374965"/>
            <a:ext cx="17024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Personal Pronouns</a:t>
            </a:r>
            <a:endParaRPr lang="en-GB" sz="24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27" name="TextBox 26">
            <a:hlinkClick r:id="rId6" action="ppaction://hlinksldjump"/>
          </p:cNvPr>
          <p:cNvSpPr txBox="1"/>
          <p:nvPr/>
        </p:nvSpPr>
        <p:spPr>
          <a:xfrm>
            <a:off x="10978023" y="2160969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Back to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9" name="Oval 18">
            <a:hlinkClick r:id="rId7" action="ppaction://hlinksldjump"/>
          </p:cNvPr>
          <p:cNvSpPr/>
          <p:nvPr/>
        </p:nvSpPr>
        <p:spPr>
          <a:xfrm>
            <a:off x="10924483" y="87312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28" name="TextBox 27">
            <a:hlinkClick r:id="rId7" action="ppaction://hlinksldjump"/>
          </p:cNvPr>
          <p:cNvSpPr txBox="1"/>
          <p:nvPr/>
        </p:nvSpPr>
        <p:spPr>
          <a:xfrm>
            <a:off x="10842479" y="110651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511361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10953951" y="2264684"/>
            <a:ext cx="1051560" cy="1051560"/>
          </a:xfrm>
          <a:prstGeom prst="ellipse">
            <a:avLst/>
          </a:prstGeom>
          <a:solidFill>
            <a:srgbClr val="FF0066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ln w="3175">
                <a:solidFill>
                  <a:schemeClr val="bg1">
                    <a:lumMod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hlinkClick r:id="" action="ppaction://hlinkshowjump?jump=nextslide"/>
          </p:cNvPr>
          <p:cNvSpPr txBox="1"/>
          <p:nvPr/>
        </p:nvSpPr>
        <p:spPr>
          <a:xfrm>
            <a:off x="10666014" y="2313410"/>
            <a:ext cx="15684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Next Question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580165" y="5430837"/>
            <a:ext cx="9664071" cy="1325563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bliqueTopLeft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6600" b="1" dirty="0" smtClean="0">
                <a:ln w="28575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Yeah! You get a star! </a:t>
            </a:r>
            <a:endParaRPr lang="en-GB" sz="6600" b="1" dirty="0">
              <a:ln w="28575"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hlinkClick r:id="" action="ppaction://hlinkshowjump?jump=nextslide"/>
          </p:cNvPr>
          <p:cNvSpPr txBox="1"/>
          <p:nvPr/>
        </p:nvSpPr>
        <p:spPr>
          <a:xfrm>
            <a:off x="10978023" y="2160969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here to the 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9" name="Oval 8">
            <a:hlinkClick r:id="rId4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176401"/>
      </p:ext>
    </p:extLst>
  </p:cSld>
  <p:clrMapOvr>
    <a:masterClrMapping/>
  </p:clrMapOvr>
  <p:transition>
    <p:blinds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Oval 4"/>
          <p:cNvSpPr>
            <a:spLocks noChangeArrowheads="1"/>
          </p:cNvSpPr>
          <p:nvPr/>
        </p:nvSpPr>
        <p:spPr bwMode="auto">
          <a:xfrm>
            <a:off x="2438400" y="0"/>
            <a:ext cx="7848600" cy="6858000"/>
          </a:xfrm>
          <a:prstGeom prst="ellipse">
            <a:avLst/>
          </a:prstGeom>
          <a:solidFill>
            <a:srgbClr val="FFFF00"/>
          </a:solidFill>
          <a:ln w="76200" cmpd="tri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4102" name="Line 6"/>
          <p:cNvSpPr>
            <a:spLocks noChangeShapeType="1"/>
          </p:cNvSpPr>
          <p:nvPr/>
        </p:nvSpPr>
        <p:spPr bwMode="auto">
          <a:xfrm>
            <a:off x="2438400" y="3462339"/>
            <a:ext cx="78486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3" name="Line 7"/>
          <p:cNvSpPr>
            <a:spLocks noChangeShapeType="1"/>
          </p:cNvSpPr>
          <p:nvPr/>
        </p:nvSpPr>
        <p:spPr bwMode="auto">
          <a:xfrm>
            <a:off x="6477000" y="0"/>
            <a:ext cx="0" cy="6858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4" name="Line 8"/>
          <p:cNvSpPr>
            <a:spLocks noChangeShapeType="1"/>
          </p:cNvSpPr>
          <p:nvPr/>
        </p:nvSpPr>
        <p:spPr bwMode="auto">
          <a:xfrm flipV="1">
            <a:off x="3352800" y="1371600"/>
            <a:ext cx="6172200" cy="4191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5" name="Line 9"/>
          <p:cNvSpPr>
            <a:spLocks noChangeShapeType="1"/>
          </p:cNvSpPr>
          <p:nvPr/>
        </p:nvSpPr>
        <p:spPr bwMode="auto">
          <a:xfrm flipH="1" flipV="1">
            <a:off x="3505200" y="1066800"/>
            <a:ext cx="5715000" cy="4648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8" name="Oval 12"/>
          <p:cNvSpPr>
            <a:spLocks noChangeArrowheads="1"/>
          </p:cNvSpPr>
          <p:nvPr/>
        </p:nvSpPr>
        <p:spPr bwMode="auto">
          <a:xfrm>
            <a:off x="4876800" y="609600"/>
            <a:ext cx="1295400" cy="1295400"/>
          </a:xfrm>
          <a:prstGeom prst="ellipse">
            <a:avLst/>
          </a:prstGeom>
          <a:solidFill>
            <a:srgbClr val="FF00FF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4109" name="Oval 13"/>
          <p:cNvSpPr>
            <a:spLocks noChangeArrowheads="1"/>
          </p:cNvSpPr>
          <p:nvPr/>
        </p:nvSpPr>
        <p:spPr bwMode="auto">
          <a:xfrm>
            <a:off x="6934200" y="609600"/>
            <a:ext cx="1295400" cy="1295400"/>
          </a:xfrm>
          <a:prstGeom prst="ellipse">
            <a:avLst/>
          </a:prstGeom>
          <a:solidFill>
            <a:srgbClr val="00FF00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4110" name="Oval 14"/>
          <p:cNvSpPr>
            <a:spLocks noChangeArrowheads="1"/>
          </p:cNvSpPr>
          <p:nvPr/>
        </p:nvSpPr>
        <p:spPr bwMode="auto">
          <a:xfrm>
            <a:off x="8458200" y="2057400"/>
            <a:ext cx="1295400" cy="1295400"/>
          </a:xfrm>
          <a:prstGeom prst="ellipse">
            <a:avLst/>
          </a:prstGeom>
          <a:solidFill>
            <a:srgbClr val="33CCCC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4111" name="Oval 15"/>
          <p:cNvSpPr>
            <a:spLocks noChangeArrowheads="1"/>
          </p:cNvSpPr>
          <p:nvPr/>
        </p:nvSpPr>
        <p:spPr bwMode="auto">
          <a:xfrm>
            <a:off x="8458200" y="3657600"/>
            <a:ext cx="1295400" cy="12954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4112" name="Oval 16"/>
          <p:cNvSpPr>
            <a:spLocks noChangeArrowheads="1"/>
          </p:cNvSpPr>
          <p:nvPr/>
        </p:nvSpPr>
        <p:spPr bwMode="auto">
          <a:xfrm>
            <a:off x="6781800" y="4876800"/>
            <a:ext cx="1295400" cy="1295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5</a:t>
            </a:r>
          </a:p>
        </p:txBody>
      </p:sp>
      <p:sp>
        <p:nvSpPr>
          <p:cNvPr id="4113" name="Oval 17"/>
          <p:cNvSpPr>
            <a:spLocks noChangeArrowheads="1"/>
          </p:cNvSpPr>
          <p:nvPr/>
        </p:nvSpPr>
        <p:spPr bwMode="auto">
          <a:xfrm>
            <a:off x="4800600" y="4876800"/>
            <a:ext cx="1295400" cy="1295400"/>
          </a:xfrm>
          <a:prstGeom prst="ellipse">
            <a:avLst/>
          </a:prstGeom>
          <a:solidFill>
            <a:srgbClr val="9933FF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6</a:t>
            </a:r>
          </a:p>
        </p:txBody>
      </p:sp>
      <p:sp>
        <p:nvSpPr>
          <p:cNvPr id="4114" name="Oval 18"/>
          <p:cNvSpPr>
            <a:spLocks noChangeArrowheads="1"/>
          </p:cNvSpPr>
          <p:nvPr/>
        </p:nvSpPr>
        <p:spPr bwMode="auto">
          <a:xfrm>
            <a:off x="3124200" y="3581400"/>
            <a:ext cx="1295400" cy="1295400"/>
          </a:xfrm>
          <a:prstGeom prst="ellipse">
            <a:avLst/>
          </a:prstGeom>
          <a:solidFill>
            <a:srgbClr val="FF9900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7</a:t>
            </a:r>
          </a:p>
        </p:txBody>
      </p:sp>
      <p:sp>
        <p:nvSpPr>
          <p:cNvPr id="4115" name="Oval 19"/>
          <p:cNvSpPr>
            <a:spLocks noChangeArrowheads="1"/>
          </p:cNvSpPr>
          <p:nvPr/>
        </p:nvSpPr>
        <p:spPr bwMode="auto">
          <a:xfrm>
            <a:off x="3276600" y="1981200"/>
            <a:ext cx="1295400" cy="1295400"/>
          </a:xfrm>
          <a:prstGeom prst="ellipse">
            <a:avLst/>
          </a:prstGeom>
          <a:solidFill>
            <a:srgbClr val="3366FF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8</a:t>
            </a:r>
          </a:p>
        </p:txBody>
      </p:sp>
      <p:sp>
        <p:nvSpPr>
          <p:cNvPr id="4116" name="AutoShape 20"/>
          <p:cNvSpPr>
            <a:spLocks noChangeArrowheads="1"/>
          </p:cNvSpPr>
          <p:nvPr/>
        </p:nvSpPr>
        <p:spPr bwMode="auto">
          <a:xfrm>
            <a:off x="6096000" y="1066800"/>
            <a:ext cx="838200" cy="2514600"/>
          </a:xfrm>
          <a:prstGeom prst="upArrow">
            <a:avLst>
              <a:gd name="adj1" fmla="val 50000"/>
              <a:gd name="adj2" fmla="val 75000"/>
            </a:avLst>
          </a:prstGeom>
          <a:solidFill>
            <a:srgbClr val="660066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vert="eaVert" wrap="none" anchor="ctr"/>
          <a:lstStyle/>
          <a:p>
            <a:endParaRPr lang="en-GB"/>
          </a:p>
        </p:txBody>
      </p:sp>
      <p:sp>
        <p:nvSpPr>
          <p:cNvPr id="4117" name="AutoShape 21">
            <a:hlinkClick r:id="" action="ppaction://hlinkshowjump?jump=nextslide" highlightClick="1">
              <a:snd r:embed="rId3" name="Drum Roll (snare).wav"/>
            </a:hlinkClick>
          </p:cNvPr>
          <p:cNvSpPr>
            <a:spLocks noChangeArrowheads="1"/>
          </p:cNvSpPr>
          <p:nvPr/>
        </p:nvSpPr>
        <p:spPr bwMode="auto">
          <a:xfrm>
            <a:off x="1600200" y="5715000"/>
            <a:ext cx="1752600" cy="990600"/>
          </a:xfrm>
          <a:prstGeom prst="actionButtonBlank">
            <a:avLst/>
          </a:prstGeom>
          <a:solidFill>
            <a:srgbClr val="AAFF44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4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SPIN</a:t>
            </a:r>
          </a:p>
        </p:txBody>
      </p:sp>
    </p:spTree>
    <p:extLst>
      <p:ext uri="{BB962C8B-B14F-4D97-AF65-F5344CB8AC3E}">
        <p14:creationId xmlns:p14="http://schemas.microsoft.com/office/powerpoint/2010/main" val="1980755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Oval 2"/>
          <p:cNvSpPr>
            <a:spLocks noChangeArrowheads="1"/>
          </p:cNvSpPr>
          <p:nvPr/>
        </p:nvSpPr>
        <p:spPr bwMode="auto">
          <a:xfrm>
            <a:off x="2438400" y="0"/>
            <a:ext cx="7848600" cy="6858000"/>
          </a:xfrm>
          <a:prstGeom prst="ellipse">
            <a:avLst/>
          </a:prstGeom>
          <a:solidFill>
            <a:srgbClr val="FFFF00"/>
          </a:solidFill>
          <a:ln w="76200" cmpd="tri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endParaRPr lang="en-GB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4579" name="Line 3"/>
          <p:cNvSpPr>
            <a:spLocks noChangeShapeType="1"/>
          </p:cNvSpPr>
          <p:nvPr/>
        </p:nvSpPr>
        <p:spPr bwMode="auto">
          <a:xfrm>
            <a:off x="2438400" y="3462339"/>
            <a:ext cx="78486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4580" name="Line 4"/>
          <p:cNvSpPr>
            <a:spLocks noChangeShapeType="1"/>
          </p:cNvSpPr>
          <p:nvPr/>
        </p:nvSpPr>
        <p:spPr bwMode="auto">
          <a:xfrm>
            <a:off x="6477000" y="0"/>
            <a:ext cx="0" cy="6858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4581" name="Line 5"/>
          <p:cNvSpPr>
            <a:spLocks noChangeShapeType="1"/>
          </p:cNvSpPr>
          <p:nvPr/>
        </p:nvSpPr>
        <p:spPr bwMode="auto">
          <a:xfrm flipV="1">
            <a:off x="3352800" y="1371600"/>
            <a:ext cx="6172200" cy="4191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4582" name="Line 6"/>
          <p:cNvSpPr>
            <a:spLocks noChangeShapeType="1"/>
          </p:cNvSpPr>
          <p:nvPr/>
        </p:nvSpPr>
        <p:spPr bwMode="auto">
          <a:xfrm flipH="1" flipV="1">
            <a:off x="3505200" y="1066800"/>
            <a:ext cx="5715000" cy="4648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4583" name="Oval 7"/>
          <p:cNvSpPr>
            <a:spLocks noChangeArrowheads="1"/>
          </p:cNvSpPr>
          <p:nvPr/>
        </p:nvSpPr>
        <p:spPr bwMode="auto">
          <a:xfrm>
            <a:off x="4876800" y="609600"/>
            <a:ext cx="1295400" cy="1295400"/>
          </a:xfrm>
          <a:prstGeom prst="ellipse">
            <a:avLst/>
          </a:prstGeom>
          <a:solidFill>
            <a:srgbClr val="FF00FF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24584" name="Oval 8"/>
          <p:cNvSpPr>
            <a:spLocks noChangeArrowheads="1"/>
          </p:cNvSpPr>
          <p:nvPr/>
        </p:nvSpPr>
        <p:spPr bwMode="auto">
          <a:xfrm>
            <a:off x="6934200" y="609600"/>
            <a:ext cx="1295400" cy="1295400"/>
          </a:xfrm>
          <a:prstGeom prst="ellipse">
            <a:avLst/>
          </a:prstGeom>
          <a:solidFill>
            <a:srgbClr val="00FF0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24585" name="Oval 9"/>
          <p:cNvSpPr>
            <a:spLocks noChangeArrowheads="1"/>
          </p:cNvSpPr>
          <p:nvPr/>
        </p:nvSpPr>
        <p:spPr bwMode="auto">
          <a:xfrm>
            <a:off x="8458200" y="2057400"/>
            <a:ext cx="1295400" cy="1295400"/>
          </a:xfrm>
          <a:prstGeom prst="ellipse">
            <a:avLst/>
          </a:prstGeom>
          <a:solidFill>
            <a:srgbClr val="33CCCC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24586" name="Oval 10"/>
          <p:cNvSpPr>
            <a:spLocks noChangeArrowheads="1"/>
          </p:cNvSpPr>
          <p:nvPr/>
        </p:nvSpPr>
        <p:spPr bwMode="auto">
          <a:xfrm>
            <a:off x="8458200" y="3657600"/>
            <a:ext cx="1295400" cy="12954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24587" name="Oval 11"/>
          <p:cNvSpPr>
            <a:spLocks noChangeArrowheads="1"/>
          </p:cNvSpPr>
          <p:nvPr/>
        </p:nvSpPr>
        <p:spPr bwMode="auto">
          <a:xfrm>
            <a:off x="6781800" y="4876800"/>
            <a:ext cx="1295400" cy="1295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5</a:t>
            </a:r>
          </a:p>
        </p:txBody>
      </p:sp>
      <p:sp>
        <p:nvSpPr>
          <p:cNvPr id="24588" name="Oval 12"/>
          <p:cNvSpPr>
            <a:spLocks noChangeArrowheads="1"/>
          </p:cNvSpPr>
          <p:nvPr/>
        </p:nvSpPr>
        <p:spPr bwMode="auto">
          <a:xfrm>
            <a:off x="4800600" y="4876800"/>
            <a:ext cx="1295400" cy="1295400"/>
          </a:xfrm>
          <a:prstGeom prst="ellipse">
            <a:avLst/>
          </a:prstGeom>
          <a:solidFill>
            <a:srgbClr val="9933FF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6</a:t>
            </a:r>
          </a:p>
        </p:txBody>
      </p:sp>
      <p:sp>
        <p:nvSpPr>
          <p:cNvPr id="24589" name="Oval 13"/>
          <p:cNvSpPr>
            <a:spLocks noChangeArrowheads="1"/>
          </p:cNvSpPr>
          <p:nvPr/>
        </p:nvSpPr>
        <p:spPr bwMode="auto">
          <a:xfrm>
            <a:off x="3124200" y="3581400"/>
            <a:ext cx="1295400" cy="1295400"/>
          </a:xfrm>
          <a:prstGeom prst="ellipse">
            <a:avLst/>
          </a:prstGeom>
          <a:solidFill>
            <a:srgbClr val="FF990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7</a:t>
            </a:r>
          </a:p>
        </p:txBody>
      </p:sp>
      <p:sp>
        <p:nvSpPr>
          <p:cNvPr id="24590" name="Oval 14"/>
          <p:cNvSpPr>
            <a:spLocks noChangeArrowheads="1"/>
          </p:cNvSpPr>
          <p:nvPr/>
        </p:nvSpPr>
        <p:spPr bwMode="auto">
          <a:xfrm>
            <a:off x="3276600" y="1981200"/>
            <a:ext cx="1295400" cy="1295400"/>
          </a:xfrm>
          <a:prstGeom prst="ellipse">
            <a:avLst/>
          </a:prstGeom>
          <a:solidFill>
            <a:srgbClr val="3366FF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8</a:t>
            </a:r>
          </a:p>
        </p:txBody>
      </p:sp>
      <p:sp>
        <p:nvSpPr>
          <p:cNvPr id="24591" name="AutoShape 15"/>
          <p:cNvSpPr>
            <a:spLocks noChangeArrowheads="1"/>
          </p:cNvSpPr>
          <p:nvPr/>
        </p:nvSpPr>
        <p:spPr bwMode="auto">
          <a:xfrm rot="20070564">
            <a:off x="5638800" y="1295400"/>
            <a:ext cx="838200" cy="2514600"/>
          </a:xfrm>
          <a:prstGeom prst="upArrow">
            <a:avLst>
              <a:gd name="adj1" fmla="val 50000"/>
              <a:gd name="adj2" fmla="val 75000"/>
            </a:avLst>
          </a:prstGeom>
          <a:solidFill>
            <a:srgbClr val="660066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vert="eaVert" wrap="none" anchor="ctr"/>
          <a:lstStyle/>
          <a:p>
            <a:endParaRPr lang="en-GB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8" name="Action Button: Help 17">
            <a:hlinkClick r:id="" action="ppaction://hlinkshowjump?jump=nextslide" highlightClick="1"/>
          </p:cNvPr>
          <p:cNvSpPr/>
          <p:nvPr/>
        </p:nvSpPr>
        <p:spPr>
          <a:xfrm>
            <a:off x="9429750" y="5672139"/>
            <a:ext cx="1790700" cy="990600"/>
          </a:xfrm>
          <a:prstGeom prst="actionButtonHelp">
            <a:avLst/>
          </a:prstGeom>
          <a:solidFill>
            <a:srgbClr val="33FA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256015"/>
      </p:ext>
    </p:extLst>
  </p:cSld>
  <p:clrMapOvr>
    <a:masterClrMapping/>
  </p:clrMapOvr>
  <p:transition spd="slow"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ded Corner 2"/>
          <p:cNvSpPr/>
          <p:nvPr/>
        </p:nvSpPr>
        <p:spPr>
          <a:xfrm>
            <a:off x="1378855" y="972457"/>
            <a:ext cx="9281160" cy="5431536"/>
          </a:xfrm>
          <a:prstGeom prst="foldedCorner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FF0066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bliqueTop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1455649" y="1665333"/>
            <a:ext cx="8904849" cy="17543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Please tell him that _____ needs to eat before basketball practice.</a:t>
            </a:r>
          </a:p>
          <a:p>
            <a:pPr algn="just"/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1527135" y="3530900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a.	we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hlinkClick r:id="rId3" action="ppaction://hlinksldjump"/>
          </p:cNvPr>
          <p:cNvSpPr txBox="1"/>
          <p:nvPr/>
        </p:nvSpPr>
        <p:spPr>
          <a:xfrm>
            <a:off x="1527135" y="4137647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b.	they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7" name="TextBox 6">
            <a:hlinkClick r:id="rId3" action="ppaction://hlinksldjump"/>
          </p:cNvPr>
          <p:cNvSpPr txBox="1"/>
          <p:nvPr/>
        </p:nvSpPr>
        <p:spPr>
          <a:xfrm>
            <a:off x="1527134" y="4765395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c.	she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hlinkClick r:id="rId4" action="ppaction://hlinksldjump"/>
          </p:cNvPr>
          <p:cNvSpPr txBox="1"/>
          <p:nvPr/>
        </p:nvSpPr>
        <p:spPr>
          <a:xfrm>
            <a:off x="1527134" y="5302364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d.	he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359228" y="522513"/>
            <a:ext cx="7199812" cy="828945"/>
          </a:xfrm>
          <a:prstGeom prst="rect">
            <a:avLst/>
          </a:prstGeom>
          <a:solidFill>
            <a:srgbClr val="73FF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Question for Group </a:t>
            </a:r>
            <a:endParaRPr lang="en-GB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5" name="Oval 7"/>
          <p:cNvSpPr>
            <a:spLocks noChangeArrowheads="1"/>
          </p:cNvSpPr>
          <p:nvPr/>
        </p:nvSpPr>
        <p:spPr bwMode="auto">
          <a:xfrm>
            <a:off x="6691086" y="244794"/>
            <a:ext cx="1295400" cy="1295400"/>
          </a:xfrm>
          <a:prstGeom prst="ellipse">
            <a:avLst/>
          </a:prstGeom>
          <a:solidFill>
            <a:srgbClr val="FF00FF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12" name="Oval 11">
            <a:hlinkClick r:id="rId5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3" name="TextBox 12">
            <a:hlinkClick r:id="rId5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068300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001487" y="5834743"/>
            <a:ext cx="10242750" cy="921657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bliqueTopLeft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6600" b="1" dirty="0" smtClean="0">
                <a:ln w="28575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Oops! Wrong Answer!</a:t>
            </a:r>
            <a:endParaRPr lang="en-GB" sz="6600" b="1" dirty="0">
              <a:ln w="28575"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11006487" y="2185523"/>
            <a:ext cx="1051560" cy="1051560"/>
          </a:xfrm>
          <a:prstGeom prst="ellipse">
            <a:avLst/>
          </a:prstGeom>
          <a:solidFill>
            <a:srgbClr val="33FA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ln w="3175">
                <a:solidFill>
                  <a:schemeClr val="tx1"/>
                </a:solidFill>
              </a:ln>
              <a:latin typeface="Freestyle Script" panose="030804020302050B0404" pitchFamily="66" charset="0"/>
            </a:endParaRPr>
          </a:p>
        </p:txBody>
      </p:sp>
      <p:sp>
        <p:nvSpPr>
          <p:cNvPr id="5" name="TextBox 4">
            <a:hlinkClick r:id="" action="ppaction://hlinkshowjump?jump=previousslide"/>
          </p:cNvPr>
          <p:cNvSpPr txBox="1"/>
          <p:nvPr/>
        </p:nvSpPr>
        <p:spPr>
          <a:xfrm>
            <a:off x="10749692" y="2185523"/>
            <a:ext cx="15651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ckerli One" panose="02000503000000020003" pitchFamily="2" charset="0"/>
              </a:rPr>
              <a:t>Try Again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7" name="TextBox 6">
            <a:hlinkClick r:id="" action="ppaction://hlinkshowjump?jump=previousslide"/>
          </p:cNvPr>
          <p:cNvSpPr txBox="1"/>
          <p:nvPr/>
        </p:nvSpPr>
        <p:spPr>
          <a:xfrm>
            <a:off x="11035356" y="2126042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here to 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8" name="Oval 7">
            <a:hlinkClick r:id="rId4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9" name="TextBox 8">
            <a:hlinkClick r:id="rId4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535764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fracture"/>
        <p:sndAc>
          <p:stSnd>
            <p:snd r:embed="rId2" name="explode.wav"/>
          </p:stSnd>
        </p:sndAc>
      </p:transition>
    </mc:Choice>
    <mc:Fallback>
      <p:transition spd="slow">
        <p:fade/>
        <p:sndAc>
          <p:stSnd>
            <p:snd r:embed="rId2" name="explod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10953951" y="2264684"/>
            <a:ext cx="1051560" cy="1051560"/>
          </a:xfrm>
          <a:prstGeom prst="ellipse">
            <a:avLst/>
          </a:prstGeom>
          <a:solidFill>
            <a:srgbClr val="FF0066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ln w="3175">
                <a:solidFill>
                  <a:schemeClr val="bg1">
                    <a:lumMod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hlinkClick r:id="" action="ppaction://hlinkshowjump?jump=nextslide"/>
          </p:cNvPr>
          <p:cNvSpPr txBox="1"/>
          <p:nvPr/>
        </p:nvSpPr>
        <p:spPr>
          <a:xfrm>
            <a:off x="10666014" y="2313410"/>
            <a:ext cx="15684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Next Question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580165" y="5430837"/>
            <a:ext cx="9664071" cy="1325563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bliqueTopLeft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6600" b="1" dirty="0" smtClean="0">
                <a:ln w="28575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Yeah! You get a star! </a:t>
            </a:r>
            <a:endParaRPr lang="en-GB" sz="6600" b="1" dirty="0">
              <a:ln w="28575"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hlinkClick r:id="" action="ppaction://hlinkshowjump?jump=nextslide"/>
          </p:cNvPr>
          <p:cNvSpPr txBox="1"/>
          <p:nvPr/>
        </p:nvSpPr>
        <p:spPr>
          <a:xfrm>
            <a:off x="10978023" y="2160969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here to the 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9" name="Oval 8">
            <a:hlinkClick r:id="rId4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7111319"/>
      </p:ext>
    </p:extLst>
  </p:cSld>
  <p:clrMapOvr>
    <a:masterClrMapping/>
  </p:clrMapOvr>
  <p:transition>
    <p:blinds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Oval 4"/>
          <p:cNvSpPr>
            <a:spLocks noChangeArrowheads="1"/>
          </p:cNvSpPr>
          <p:nvPr/>
        </p:nvSpPr>
        <p:spPr bwMode="auto">
          <a:xfrm>
            <a:off x="2438400" y="0"/>
            <a:ext cx="7848600" cy="6858000"/>
          </a:xfrm>
          <a:prstGeom prst="ellipse">
            <a:avLst/>
          </a:prstGeom>
          <a:solidFill>
            <a:srgbClr val="FFFF00"/>
          </a:solidFill>
          <a:ln w="76200" cmpd="tri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4102" name="Line 6"/>
          <p:cNvSpPr>
            <a:spLocks noChangeShapeType="1"/>
          </p:cNvSpPr>
          <p:nvPr/>
        </p:nvSpPr>
        <p:spPr bwMode="auto">
          <a:xfrm>
            <a:off x="2438400" y="3462339"/>
            <a:ext cx="78486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3" name="Line 7"/>
          <p:cNvSpPr>
            <a:spLocks noChangeShapeType="1"/>
          </p:cNvSpPr>
          <p:nvPr/>
        </p:nvSpPr>
        <p:spPr bwMode="auto">
          <a:xfrm>
            <a:off x="6477000" y="0"/>
            <a:ext cx="0" cy="6858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4" name="Line 8"/>
          <p:cNvSpPr>
            <a:spLocks noChangeShapeType="1"/>
          </p:cNvSpPr>
          <p:nvPr/>
        </p:nvSpPr>
        <p:spPr bwMode="auto">
          <a:xfrm flipV="1">
            <a:off x="3352800" y="1371600"/>
            <a:ext cx="6172200" cy="4191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5" name="Line 9"/>
          <p:cNvSpPr>
            <a:spLocks noChangeShapeType="1"/>
          </p:cNvSpPr>
          <p:nvPr/>
        </p:nvSpPr>
        <p:spPr bwMode="auto">
          <a:xfrm flipH="1" flipV="1">
            <a:off x="3505200" y="1066800"/>
            <a:ext cx="5715000" cy="4648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8" name="Oval 12"/>
          <p:cNvSpPr>
            <a:spLocks noChangeArrowheads="1"/>
          </p:cNvSpPr>
          <p:nvPr/>
        </p:nvSpPr>
        <p:spPr bwMode="auto">
          <a:xfrm>
            <a:off x="4876800" y="609600"/>
            <a:ext cx="1295400" cy="1295400"/>
          </a:xfrm>
          <a:prstGeom prst="ellipse">
            <a:avLst/>
          </a:prstGeom>
          <a:solidFill>
            <a:srgbClr val="FF00FF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4109" name="Oval 13"/>
          <p:cNvSpPr>
            <a:spLocks noChangeArrowheads="1"/>
          </p:cNvSpPr>
          <p:nvPr/>
        </p:nvSpPr>
        <p:spPr bwMode="auto">
          <a:xfrm>
            <a:off x="6934200" y="609600"/>
            <a:ext cx="1295400" cy="1295400"/>
          </a:xfrm>
          <a:prstGeom prst="ellipse">
            <a:avLst/>
          </a:prstGeom>
          <a:solidFill>
            <a:srgbClr val="00FF00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4110" name="Oval 14"/>
          <p:cNvSpPr>
            <a:spLocks noChangeArrowheads="1"/>
          </p:cNvSpPr>
          <p:nvPr/>
        </p:nvSpPr>
        <p:spPr bwMode="auto">
          <a:xfrm>
            <a:off x="8458200" y="2057400"/>
            <a:ext cx="1295400" cy="1295400"/>
          </a:xfrm>
          <a:prstGeom prst="ellipse">
            <a:avLst/>
          </a:prstGeom>
          <a:solidFill>
            <a:srgbClr val="33CCCC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4111" name="Oval 15"/>
          <p:cNvSpPr>
            <a:spLocks noChangeArrowheads="1"/>
          </p:cNvSpPr>
          <p:nvPr/>
        </p:nvSpPr>
        <p:spPr bwMode="auto">
          <a:xfrm>
            <a:off x="8458200" y="3657600"/>
            <a:ext cx="1295400" cy="12954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4112" name="Oval 16"/>
          <p:cNvSpPr>
            <a:spLocks noChangeArrowheads="1"/>
          </p:cNvSpPr>
          <p:nvPr/>
        </p:nvSpPr>
        <p:spPr bwMode="auto">
          <a:xfrm>
            <a:off x="6781800" y="4876800"/>
            <a:ext cx="1295400" cy="1295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5</a:t>
            </a:r>
          </a:p>
        </p:txBody>
      </p:sp>
      <p:sp>
        <p:nvSpPr>
          <p:cNvPr id="4113" name="Oval 17"/>
          <p:cNvSpPr>
            <a:spLocks noChangeArrowheads="1"/>
          </p:cNvSpPr>
          <p:nvPr/>
        </p:nvSpPr>
        <p:spPr bwMode="auto">
          <a:xfrm>
            <a:off x="4800600" y="4876800"/>
            <a:ext cx="1295400" cy="1295400"/>
          </a:xfrm>
          <a:prstGeom prst="ellipse">
            <a:avLst/>
          </a:prstGeom>
          <a:solidFill>
            <a:srgbClr val="9933FF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6</a:t>
            </a:r>
          </a:p>
        </p:txBody>
      </p:sp>
      <p:sp>
        <p:nvSpPr>
          <p:cNvPr id="4114" name="Oval 18"/>
          <p:cNvSpPr>
            <a:spLocks noChangeArrowheads="1"/>
          </p:cNvSpPr>
          <p:nvPr/>
        </p:nvSpPr>
        <p:spPr bwMode="auto">
          <a:xfrm>
            <a:off x="3124200" y="3581400"/>
            <a:ext cx="1295400" cy="1295400"/>
          </a:xfrm>
          <a:prstGeom prst="ellipse">
            <a:avLst/>
          </a:prstGeom>
          <a:solidFill>
            <a:srgbClr val="FF9900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7</a:t>
            </a:r>
          </a:p>
        </p:txBody>
      </p:sp>
      <p:sp>
        <p:nvSpPr>
          <p:cNvPr id="4115" name="Oval 19"/>
          <p:cNvSpPr>
            <a:spLocks noChangeArrowheads="1"/>
          </p:cNvSpPr>
          <p:nvPr/>
        </p:nvSpPr>
        <p:spPr bwMode="auto">
          <a:xfrm>
            <a:off x="3276600" y="1981200"/>
            <a:ext cx="1295400" cy="1295400"/>
          </a:xfrm>
          <a:prstGeom prst="ellipse">
            <a:avLst/>
          </a:prstGeom>
          <a:solidFill>
            <a:srgbClr val="3366FF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8</a:t>
            </a:r>
          </a:p>
        </p:txBody>
      </p:sp>
      <p:sp>
        <p:nvSpPr>
          <p:cNvPr id="4116" name="AutoShape 20"/>
          <p:cNvSpPr>
            <a:spLocks noChangeArrowheads="1"/>
          </p:cNvSpPr>
          <p:nvPr/>
        </p:nvSpPr>
        <p:spPr bwMode="auto">
          <a:xfrm>
            <a:off x="6096000" y="1066800"/>
            <a:ext cx="838200" cy="2514600"/>
          </a:xfrm>
          <a:prstGeom prst="upArrow">
            <a:avLst>
              <a:gd name="adj1" fmla="val 50000"/>
              <a:gd name="adj2" fmla="val 75000"/>
            </a:avLst>
          </a:prstGeom>
          <a:solidFill>
            <a:srgbClr val="660066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vert="eaVert" wrap="none" anchor="ctr"/>
          <a:lstStyle/>
          <a:p>
            <a:endParaRPr lang="en-GB"/>
          </a:p>
        </p:txBody>
      </p:sp>
      <p:sp>
        <p:nvSpPr>
          <p:cNvPr id="4117" name="AutoShape 21">
            <a:hlinkClick r:id="" action="ppaction://hlinkshowjump?jump=nextslide" highlightClick="1">
              <a:snd r:embed="rId3" name="Drum Roll (snare).wav"/>
            </a:hlinkClick>
          </p:cNvPr>
          <p:cNvSpPr>
            <a:spLocks noChangeArrowheads="1"/>
          </p:cNvSpPr>
          <p:nvPr/>
        </p:nvSpPr>
        <p:spPr bwMode="auto">
          <a:xfrm>
            <a:off x="1600200" y="5715000"/>
            <a:ext cx="1752600" cy="990600"/>
          </a:xfrm>
          <a:prstGeom prst="actionButtonBlank">
            <a:avLst/>
          </a:prstGeom>
          <a:solidFill>
            <a:srgbClr val="AAFF44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4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SPIN</a:t>
            </a:r>
          </a:p>
        </p:txBody>
      </p:sp>
    </p:spTree>
    <p:extLst>
      <p:ext uri="{BB962C8B-B14F-4D97-AF65-F5344CB8AC3E}">
        <p14:creationId xmlns:p14="http://schemas.microsoft.com/office/powerpoint/2010/main" val="4218088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Oval 2"/>
          <p:cNvSpPr>
            <a:spLocks noChangeArrowheads="1"/>
          </p:cNvSpPr>
          <p:nvPr/>
        </p:nvSpPr>
        <p:spPr bwMode="auto">
          <a:xfrm>
            <a:off x="2438400" y="0"/>
            <a:ext cx="7848600" cy="6858000"/>
          </a:xfrm>
          <a:prstGeom prst="ellipse">
            <a:avLst/>
          </a:prstGeom>
          <a:solidFill>
            <a:srgbClr val="FFFF00"/>
          </a:solidFill>
          <a:ln w="76200" cmpd="tri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endParaRPr lang="en-GB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6147" name="Line 3"/>
          <p:cNvSpPr>
            <a:spLocks noChangeShapeType="1"/>
          </p:cNvSpPr>
          <p:nvPr/>
        </p:nvSpPr>
        <p:spPr bwMode="auto">
          <a:xfrm>
            <a:off x="2438400" y="3462339"/>
            <a:ext cx="78486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6148" name="Line 4"/>
          <p:cNvSpPr>
            <a:spLocks noChangeShapeType="1"/>
          </p:cNvSpPr>
          <p:nvPr/>
        </p:nvSpPr>
        <p:spPr bwMode="auto">
          <a:xfrm>
            <a:off x="6477000" y="0"/>
            <a:ext cx="0" cy="6858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6149" name="Line 5"/>
          <p:cNvSpPr>
            <a:spLocks noChangeShapeType="1"/>
          </p:cNvSpPr>
          <p:nvPr/>
        </p:nvSpPr>
        <p:spPr bwMode="auto">
          <a:xfrm flipV="1">
            <a:off x="3352800" y="1371600"/>
            <a:ext cx="6172200" cy="4191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6150" name="Line 6"/>
          <p:cNvSpPr>
            <a:spLocks noChangeShapeType="1"/>
          </p:cNvSpPr>
          <p:nvPr/>
        </p:nvSpPr>
        <p:spPr bwMode="auto">
          <a:xfrm flipH="1" flipV="1">
            <a:off x="3505200" y="1066800"/>
            <a:ext cx="5715000" cy="4648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6151" name="Oval 7"/>
          <p:cNvSpPr>
            <a:spLocks noChangeArrowheads="1"/>
          </p:cNvSpPr>
          <p:nvPr/>
        </p:nvSpPr>
        <p:spPr bwMode="auto">
          <a:xfrm>
            <a:off x="4876800" y="609600"/>
            <a:ext cx="1295400" cy="1295400"/>
          </a:xfrm>
          <a:prstGeom prst="ellipse">
            <a:avLst/>
          </a:prstGeom>
          <a:solidFill>
            <a:srgbClr val="FF00FF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6152" name="Oval 8"/>
          <p:cNvSpPr>
            <a:spLocks noChangeArrowheads="1"/>
          </p:cNvSpPr>
          <p:nvPr/>
        </p:nvSpPr>
        <p:spPr bwMode="auto">
          <a:xfrm>
            <a:off x="6934200" y="609600"/>
            <a:ext cx="1295400" cy="1295400"/>
          </a:xfrm>
          <a:prstGeom prst="ellipse">
            <a:avLst/>
          </a:prstGeom>
          <a:solidFill>
            <a:srgbClr val="00FF0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6153" name="Oval 9"/>
          <p:cNvSpPr>
            <a:spLocks noChangeArrowheads="1"/>
          </p:cNvSpPr>
          <p:nvPr/>
        </p:nvSpPr>
        <p:spPr bwMode="auto">
          <a:xfrm>
            <a:off x="8458200" y="2057400"/>
            <a:ext cx="1295400" cy="1295400"/>
          </a:xfrm>
          <a:prstGeom prst="ellipse">
            <a:avLst/>
          </a:prstGeom>
          <a:solidFill>
            <a:srgbClr val="33CCCC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6154" name="Oval 10"/>
          <p:cNvSpPr>
            <a:spLocks noChangeArrowheads="1"/>
          </p:cNvSpPr>
          <p:nvPr/>
        </p:nvSpPr>
        <p:spPr bwMode="auto">
          <a:xfrm>
            <a:off x="8458200" y="3657600"/>
            <a:ext cx="1295400" cy="12954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6155" name="Oval 11"/>
          <p:cNvSpPr>
            <a:spLocks noChangeArrowheads="1"/>
          </p:cNvSpPr>
          <p:nvPr/>
        </p:nvSpPr>
        <p:spPr bwMode="auto">
          <a:xfrm>
            <a:off x="6781800" y="4876800"/>
            <a:ext cx="1295400" cy="1295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5</a:t>
            </a:r>
          </a:p>
        </p:txBody>
      </p:sp>
      <p:sp>
        <p:nvSpPr>
          <p:cNvPr id="6156" name="Oval 12"/>
          <p:cNvSpPr>
            <a:spLocks noChangeArrowheads="1"/>
          </p:cNvSpPr>
          <p:nvPr/>
        </p:nvSpPr>
        <p:spPr bwMode="auto">
          <a:xfrm>
            <a:off x="4800600" y="4876800"/>
            <a:ext cx="1295400" cy="1295400"/>
          </a:xfrm>
          <a:prstGeom prst="ellipse">
            <a:avLst/>
          </a:prstGeom>
          <a:solidFill>
            <a:srgbClr val="9933FF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6</a:t>
            </a:r>
          </a:p>
        </p:txBody>
      </p:sp>
      <p:sp>
        <p:nvSpPr>
          <p:cNvPr id="6157" name="Oval 13"/>
          <p:cNvSpPr>
            <a:spLocks noChangeArrowheads="1"/>
          </p:cNvSpPr>
          <p:nvPr/>
        </p:nvSpPr>
        <p:spPr bwMode="auto">
          <a:xfrm>
            <a:off x="3124200" y="3581400"/>
            <a:ext cx="1295400" cy="1295400"/>
          </a:xfrm>
          <a:prstGeom prst="ellipse">
            <a:avLst/>
          </a:prstGeom>
          <a:solidFill>
            <a:srgbClr val="FF990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7</a:t>
            </a:r>
          </a:p>
        </p:txBody>
      </p:sp>
      <p:sp>
        <p:nvSpPr>
          <p:cNvPr id="6158" name="Oval 14"/>
          <p:cNvSpPr>
            <a:spLocks noChangeArrowheads="1"/>
          </p:cNvSpPr>
          <p:nvPr/>
        </p:nvSpPr>
        <p:spPr bwMode="auto">
          <a:xfrm>
            <a:off x="3276600" y="1981200"/>
            <a:ext cx="1295400" cy="1295400"/>
          </a:xfrm>
          <a:prstGeom prst="ellipse">
            <a:avLst/>
          </a:prstGeom>
          <a:solidFill>
            <a:srgbClr val="3366FF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8</a:t>
            </a:r>
          </a:p>
        </p:txBody>
      </p:sp>
      <p:sp>
        <p:nvSpPr>
          <p:cNvPr id="6159" name="AutoShape 15"/>
          <p:cNvSpPr>
            <a:spLocks noChangeArrowheads="1"/>
          </p:cNvSpPr>
          <p:nvPr/>
        </p:nvSpPr>
        <p:spPr bwMode="auto">
          <a:xfrm rot="4344286">
            <a:off x="7239000" y="1828800"/>
            <a:ext cx="838200" cy="2514600"/>
          </a:xfrm>
          <a:prstGeom prst="upArrow">
            <a:avLst>
              <a:gd name="adj1" fmla="val 50000"/>
              <a:gd name="adj2" fmla="val 75000"/>
            </a:avLst>
          </a:prstGeom>
          <a:solidFill>
            <a:srgbClr val="660066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vert="eaVert" wrap="none" anchor="ctr"/>
          <a:lstStyle/>
          <a:p>
            <a:endParaRPr lang="en-GB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" name="Action Button: Help 1">
            <a:hlinkClick r:id="" action="ppaction://hlinkshowjump?jump=nextslide" highlightClick="1"/>
          </p:cNvPr>
          <p:cNvSpPr/>
          <p:nvPr/>
        </p:nvSpPr>
        <p:spPr>
          <a:xfrm>
            <a:off x="9429750" y="5672139"/>
            <a:ext cx="1790700" cy="990600"/>
          </a:xfrm>
          <a:prstGeom prst="actionButtonHelp">
            <a:avLst/>
          </a:prstGeom>
          <a:solidFill>
            <a:srgbClr val="33FA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7264413"/>
      </p:ext>
    </p:extLst>
  </p:cSld>
  <p:clrMapOvr>
    <a:masterClrMapping/>
  </p:clrMapOvr>
  <p:transition spd="slow"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ded Corner 2"/>
          <p:cNvSpPr/>
          <p:nvPr/>
        </p:nvSpPr>
        <p:spPr>
          <a:xfrm>
            <a:off x="1378855" y="972457"/>
            <a:ext cx="9281160" cy="5431536"/>
          </a:xfrm>
          <a:prstGeom prst="foldedCorner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FF0066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bliqueTop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1455649" y="1665333"/>
            <a:ext cx="8904849" cy="17543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One day, _______ want to travel around the world.</a:t>
            </a:r>
          </a:p>
          <a:p>
            <a:pPr algn="just"/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1527135" y="3530900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a.	Us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1527135" y="4137647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b.	I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7" name="TextBox 6">
            <a:hlinkClick r:id="rId3" action="ppaction://hlinksldjump"/>
          </p:cNvPr>
          <p:cNvSpPr txBox="1"/>
          <p:nvPr/>
        </p:nvSpPr>
        <p:spPr>
          <a:xfrm>
            <a:off x="1527134" y="4765395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c.	Ours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hlinkClick r:id="rId3" action="ppaction://hlinksldjump"/>
          </p:cNvPr>
          <p:cNvSpPr txBox="1"/>
          <p:nvPr/>
        </p:nvSpPr>
        <p:spPr>
          <a:xfrm>
            <a:off x="1527134" y="5302364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d.	She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359228" y="522513"/>
            <a:ext cx="7199812" cy="828945"/>
          </a:xfrm>
          <a:prstGeom prst="rect">
            <a:avLst/>
          </a:prstGeom>
          <a:solidFill>
            <a:srgbClr val="73FF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Question for Group </a:t>
            </a:r>
            <a:endParaRPr lang="en-GB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5" name="Oval 9"/>
          <p:cNvSpPr>
            <a:spLocks noChangeArrowheads="1"/>
          </p:cNvSpPr>
          <p:nvPr/>
        </p:nvSpPr>
        <p:spPr bwMode="auto">
          <a:xfrm>
            <a:off x="6701971" y="212996"/>
            <a:ext cx="1295400" cy="1295400"/>
          </a:xfrm>
          <a:prstGeom prst="ellipse">
            <a:avLst/>
          </a:prstGeom>
          <a:solidFill>
            <a:srgbClr val="33CCCC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12" name="Oval 11">
            <a:hlinkClick r:id="rId5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3" name="TextBox 12">
            <a:hlinkClick r:id="rId5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041983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001487" y="5834743"/>
            <a:ext cx="10242750" cy="921657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bliqueTopLeft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6600" b="1" dirty="0" smtClean="0">
                <a:ln w="28575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Oops! Wrong Answer!</a:t>
            </a:r>
            <a:endParaRPr lang="en-GB" sz="6600" b="1" dirty="0">
              <a:ln w="28575"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11006487" y="2185523"/>
            <a:ext cx="1051560" cy="1051560"/>
          </a:xfrm>
          <a:prstGeom prst="ellipse">
            <a:avLst/>
          </a:prstGeom>
          <a:solidFill>
            <a:srgbClr val="33FA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ln w="3175">
                <a:solidFill>
                  <a:schemeClr val="tx1"/>
                </a:solidFill>
              </a:ln>
              <a:latin typeface="Freestyle Script" panose="030804020302050B0404" pitchFamily="66" charset="0"/>
            </a:endParaRPr>
          </a:p>
        </p:txBody>
      </p:sp>
      <p:sp>
        <p:nvSpPr>
          <p:cNvPr id="5" name="TextBox 4">
            <a:hlinkClick r:id="" action="ppaction://hlinkshowjump?jump=previousslide"/>
          </p:cNvPr>
          <p:cNvSpPr txBox="1"/>
          <p:nvPr/>
        </p:nvSpPr>
        <p:spPr>
          <a:xfrm>
            <a:off x="10749692" y="2185523"/>
            <a:ext cx="15651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ckerli One" panose="02000503000000020003" pitchFamily="2" charset="0"/>
              </a:rPr>
              <a:t>Try Again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7" name="TextBox 6">
            <a:hlinkClick r:id="" action="ppaction://hlinkshowjump?jump=previousslide"/>
          </p:cNvPr>
          <p:cNvSpPr txBox="1"/>
          <p:nvPr/>
        </p:nvSpPr>
        <p:spPr>
          <a:xfrm>
            <a:off x="11035356" y="2126042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here to 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8" name="Oval 7">
            <a:hlinkClick r:id="rId4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9" name="TextBox 8">
            <a:hlinkClick r:id="rId4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864503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fracture"/>
        <p:sndAc>
          <p:stSnd>
            <p:snd r:embed="rId2" name="explode.wav"/>
          </p:stSnd>
        </p:sndAc>
      </p:transition>
    </mc:Choice>
    <mc:Fallback>
      <p:transition spd="slow">
        <p:fade/>
        <p:sndAc>
          <p:stSnd>
            <p:snd r:embed="rId2" name="explod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nip Single Corner Rectangle 6"/>
          <p:cNvSpPr/>
          <p:nvPr/>
        </p:nvSpPr>
        <p:spPr>
          <a:xfrm>
            <a:off x="3094404" y="1987041"/>
            <a:ext cx="7118032" cy="4011242"/>
          </a:xfrm>
          <a:prstGeom prst="snip1Rect">
            <a:avLst/>
          </a:prstGeom>
          <a:gradFill flip="none" rotWithShape="1">
            <a:gsLst>
              <a:gs pos="0">
                <a:srgbClr val="F753A9">
                  <a:shade val="30000"/>
                  <a:satMod val="115000"/>
                </a:srgbClr>
              </a:gs>
              <a:gs pos="50000">
                <a:srgbClr val="F753A9">
                  <a:shade val="67500"/>
                  <a:satMod val="115000"/>
                </a:srgbClr>
              </a:gs>
              <a:gs pos="100000">
                <a:srgbClr val="F753A9">
                  <a:shade val="100000"/>
                  <a:satMod val="115000"/>
                </a:srgbClr>
              </a:gs>
            </a:gsLst>
            <a:lin ang="54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 sz="3000" b="1" dirty="0" smtClean="0">
              <a:latin typeface="Century Gothic" panose="020B0502020202020204" pitchFamily="34" charset="0"/>
            </a:endParaRPr>
          </a:p>
          <a:p>
            <a:pPr algn="ctr"/>
            <a:r>
              <a:rPr lang="en-MY" sz="3000" b="1" dirty="0" smtClean="0">
                <a:latin typeface="Century Gothic" panose="020B0502020202020204" pitchFamily="34" charset="0"/>
              </a:rPr>
              <a:t>It </a:t>
            </a:r>
            <a:r>
              <a:rPr lang="en-MY" sz="3000" b="1" dirty="0">
                <a:latin typeface="Century Gothic" panose="020B0502020202020204" pitchFamily="34" charset="0"/>
              </a:rPr>
              <a:t>is used to refer to the person who are together with more than one person.</a:t>
            </a:r>
          </a:p>
          <a:p>
            <a:pPr algn="ctr"/>
            <a:r>
              <a:rPr lang="en-GB" sz="3000" b="1" dirty="0" smtClean="0">
                <a:latin typeface="Century Gothic" panose="020B0502020202020204" pitchFamily="34" charset="0"/>
              </a:rPr>
              <a:t>For example:</a:t>
            </a:r>
          </a:p>
          <a:p>
            <a:pPr algn="ctr"/>
            <a:endParaRPr lang="en-GB" sz="3000" b="1" dirty="0">
              <a:latin typeface="Century Gothic" panose="020B0502020202020204" pitchFamily="34" charset="0"/>
            </a:endParaRPr>
          </a:p>
          <a:p>
            <a:pPr algn="ctr"/>
            <a:endParaRPr lang="en-GB" sz="3000" b="1" dirty="0" smtClean="0">
              <a:latin typeface="Century Gothic" panose="020B0502020202020204" pitchFamily="34" charset="0"/>
            </a:endParaRPr>
          </a:p>
          <a:p>
            <a:pPr algn="ctr"/>
            <a:endParaRPr lang="en-GB" sz="3000" b="1" dirty="0">
              <a:latin typeface="Century Gothic" panose="020B0502020202020204" pitchFamily="34" charset="0"/>
            </a:endParaRPr>
          </a:p>
          <a:p>
            <a:pPr algn="ctr"/>
            <a:r>
              <a:rPr lang="en-GB" sz="3000" b="1" dirty="0" smtClean="0">
                <a:latin typeface="Century Gothic" panose="020B0502020202020204" pitchFamily="34" charset="0"/>
              </a:rPr>
              <a:t>  </a:t>
            </a:r>
            <a:endParaRPr lang="en-GB" sz="3000" b="1" dirty="0">
              <a:latin typeface="Century Gothic" panose="020B0502020202020204" pitchFamily="34" charset="0"/>
            </a:endParaRPr>
          </a:p>
          <a:p>
            <a:pPr algn="ctr"/>
            <a:endParaRPr lang="en-GB" sz="3000" b="1" dirty="0"/>
          </a:p>
        </p:txBody>
      </p:sp>
      <p:sp>
        <p:nvSpPr>
          <p:cNvPr id="2" name="Oval 1"/>
          <p:cNvSpPr/>
          <p:nvPr/>
        </p:nvSpPr>
        <p:spPr>
          <a:xfrm>
            <a:off x="199571" y="175621"/>
            <a:ext cx="3310128" cy="3026664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741" t="-224" r="-12211" b="-16894"/>
            </a:stretch>
          </a:blip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/>
          <p:cNvSpPr/>
          <p:nvPr/>
        </p:nvSpPr>
        <p:spPr>
          <a:xfrm>
            <a:off x="3509699" y="175621"/>
            <a:ext cx="5870448" cy="996696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 smtClean="0"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Personal Pronoun: We</a:t>
            </a:r>
            <a:endParaRPr lang="en-GB" sz="3200" b="1" dirty="0">
              <a:ln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67558" y="5790444"/>
            <a:ext cx="9405257" cy="937794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Century Gothic" panose="020B0502020202020204" pitchFamily="34" charset="0"/>
              </a:rPr>
              <a:t>These are my two best friends. </a:t>
            </a:r>
            <a:r>
              <a:rPr lang="en-GB" sz="2800" b="1" u="sng" dirty="0" smtClean="0">
                <a:solidFill>
                  <a:srgbClr val="FFFF00"/>
                </a:solidFill>
                <a:latin typeface="Century Gothic" panose="020B0502020202020204" pitchFamily="34" charset="0"/>
              </a:rPr>
              <a:t>We</a:t>
            </a:r>
            <a:r>
              <a:rPr lang="en-GB" sz="2800" b="1" dirty="0" smtClean="0">
                <a:latin typeface="Century Gothic" panose="020B0502020202020204" pitchFamily="34" charset="0"/>
              </a:rPr>
              <a:t> have been friends since </a:t>
            </a:r>
            <a:r>
              <a:rPr lang="en-GB" sz="2800" b="1" u="sng" dirty="0" smtClean="0">
                <a:solidFill>
                  <a:srgbClr val="FFFF00"/>
                </a:solidFill>
                <a:latin typeface="Century Gothic" panose="020B0502020202020204" pitchFamily="34" charset="0"/>
              </a:rPr>
              <a:t>we</a:t>
            </a:r>
            <a:r>
              <a:rPr lang="en-GB" sz="2800" b="1" dirty="0" smtClean="0">
                <a:latin typeface="Century Gothic" panose="020B0502020202020204" pitchFamily="34" charset="0"/>
              </a:rPr>
              <a:t> were 8 years old. </a:t>
            </a:r>
            <a:endParaRPr lang="en-GB" sz="2800" b="1" dirty="0">
              <a:latin typeface="Century Gothic" panose="020B0502020202020204" pitchFamily="34" charset="0"/>
            </a:endParaRPr>
          </a:p>
        </p:txBody>
      </p:sp>
      <p:sp>
        <p:nvSpPr>
          <p:cNvPr id="9" name="Down Arrow 8"/>
          <p:cNvSpPr/>
          <p:nvPr/>
        </p:nvSpPr>
        <p:spPr>
          <a:xfrm>
            <a:off x="6632947" y="5201218"/>
            <a:ext cx="493486" cy="619400"/>
          </a:xfrm>
          <a:prstGeom prst="downArrow">
            <a:avLst/>
          </a:prstGeom>
          <a:solidFill>
            <a:srgbClr val="FF33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/>
        </p:nvSpPr>
        <p:spPr>
          <a:xfrm>
            <a:off x="6000275" y="4320272"/>
            <a:ext cx="2015805" cy="1128925"/>
          </a:xfrm>
          <a:prstGeom prst="rect">
            <a:avLst/>
          </a:prstGeom>
          <a:solidFill>
            <a:srgbClr val="FF6A47"/>
          </a:solidFill>
          <a:ln w="28575">
            <a:solidFill>
              <a:schemeClr val="tx1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solidFill>
                  <a:schemeClr val="tx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SUBJECT PRONOUN</a:t>
            </a:r>
          </a:p>
        </p:txBody>
      </p:sp>
      <p:sp>
        <p:nvSpPr>
          <p:cNvPr id="19" name="Oval 18">
            <a:hlinkClick r:id="rId4" action="ppaction://hlinksldjump"/>
          </p:cNvPr>
          <p:cNvSpPr/>
          <p:nvPr/>
        </p:nvSpPr>
        <p:spPr>
          <a:xfrm>
            <a:off x="11010448" y="4942662"/>
            <a:ext cx="1051560" cy="105156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ln w="3175">
                <a:solidFill>
                  <a:schemeClr val="bg1">
                    <a:lumMod val="50000"/>
                  </a:schemeClr>
                </a:solidFill>
              </a:ln>
              <a:latin typeface="Freestyle Script" panose="030804020302050B0404" pitchFamily="66" charset="0"/>
            </a:endParaRPr>
          </a:p>
        </p:txBody>
      </p:sp>
      <p:sp>
        <p:nvSpPr>
          <p:cNvPr id="20" name="TextBox 19">
            <a:hlinkClick r:id="rId4" action="ppaction://hlinksldjump"/>
          </p:cNvPr>
          <p:cNvSpPr txBox="1"/>
          <p:nvPr/>
        </p:nvSpPr>
        <p:spPr>
          <a:xfrm>
            <a:off x="10812465" y="5040115"/>
            <a:ext cx="142080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Exercise 1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21" name="Oval 20">
            <a:hlinkClick r:id="rId5" action="ppaction://hlinksldjump"/>
          </p:cNvPr>
          <p:cNvSpPr/>
          <p:nvPr/>
        </p:nvSpPr>
        <p:spPr>
          <a:xfrm>
            <a:off x="10994306" y="3597258"/>
            <a:ext cx="1051560" cy="1051560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ln w="3175">
                <a:solidFill>
                  <a:schemeClr val="bg1">
                    <a:lumMod val="50000"/>
                  </a:schemeClr>
                </a:solidFill>
              </a:ln>
              <a:latin typeface="Freestyle Script" panose="030804020302050B0404" pitchFamily="66" charset="0"/>
            </a:endParaRPr>
          </a:p>
        </p:txBody>
      </p:sp>
      <p:sp>
        <p:nvSpPr>
          <p:cNvPr id="22" name="TextBox 21">
            <a:hlinkClick r:id="rId5" action="ppaction://hlinksldjump"/>
          </p:cNvPr>
          <p:cNvSpPr txBox="1"/>
          <p:nvPr/>
        </p:nvSpPr>
        <p:spPr>
          <a:xfrm>
            <a:off x="10612785" y="3911862"/>
            <a:ext cx="1674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Pronouns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23" name="TextBox 22">
            <a:hlinkClick r:id="rId5" action="ppaction://hlinksldjump"/>
          </p:cNvPr>
          <p:cNvSpPr txBox="1"/>
          <p:nvPr/>
        </p:nvSpPr>
        <p:spPr>
          <a:xfrm>
            <a:off x="10659748" y="3742681"/>
            <a:ext cx="164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solidFill>
                  <a:sysClr val="windowText" lastClr="000000"/>
                </a:solidFill>
                <a:latin typeface="Century Gothic" panose="020B0502020202020204" pitchFamily="34" charset="0"/>
              </a:rPr>
              <a:t>t</a:t>
            </a:r>
            <a:r>
              <a:rPr lang="en-GB" sz="1600" dirty="0" smtClean="0">
                <a:solidFill>
                  <a:sysClr val="windowText" lastClr="000000"/>
                </a:solidFill>
                <a:latin typeface="Century Gothic" panose="020B0502020202020204" pitchFamily="34" charset="0"/>
              </a:rPr>
              <a:t>ypes of</a:t>
            </a:r>
            <a:endParaRPr lang="en-GB" sz="1600" dirty="0">
              <a:solidFill>
                <a:sysClr val="windowText" lastClr="0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4" name="Oval 23">
            <a:hlinkClick r:id="rId6" action="ppaction://hlinksldjump"/>
          </p:cNvPr>
          <p:cNvSpPr/>
          <p:nvPr/>
        </p:nvSpPr>
        <p:spPr>
          <a:xfrm>
            <a:off x="10953951" y="2264684"/>
            <a:ext cx="1051560" cy="105156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ln w="3175">
                <a:solidFill>
                  <a:schemeClr val="bg1">
                    <a:lumMod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5" name="TextBox 24">
            <a:hlinkClick r:id="rId6" action="ppaction://hlinksldjump"/>
          </p:cNvPr>
          <p:cNvSpPr txBox="1"/>
          <p:nvPr/>
        </p:nvSpPr>
        <p:spPr>
          <a:xfrm>
            <a:off x="10599039" y="2374965"/>
            <a:ext cx="17024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Personal Pronouns</a:t>
            </a:r>
            <a:endParaRPr lang="en-GB" sz="24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26" name="TextBox 25">
            <a:hlinkClick r:id="rId6" action="ppaction://hlinksldjump"/>
          </p:cNvPr>
          <p:cNvSpPr txBox="1"/>
          <p:nvPr/>
        </p:nvSpPr>
        <p:spPr>
          <a:xfrm>
            <a:off x="10978023" y="2160969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Back to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8" name="Oval 17">
            <a:hlinkClick r:id="rId7" action="ppaction://hlinksldjump"/>
          </p:cNvPr>
          <p:cNvSpPr/>
          <p:nvPr/>
        </p:nvSpPr>
        <p:spPr>
          <a:xfrm>
            <a:off x="10924483" y="87312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27" name="TextBox 26">
            <a:hlinkClick r:id="rId7" action="ppaction://hlinksldjump"/>
          </p:cNvPr>
          <p:cNvSpPr txBox="1"/>
          <p:nvPr/>
        </p:nvSpPr>
        <p:spPr>
          <a:xfrm>
            <a:off x="10842479" y="110651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899103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10953951" y="2264684"/>
            <a:ext cx="1051560" cy="1051560"/>
          </a:xfrm>
          <a:prstGeom prst="ellipse">
            <a:avLst/>
          </a:prstGeom>
          <a:solidFill>
            <a:srgbClr val="FF0066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ln w="3175">
                <a:solidFill>
                  <a:schemeClr val="bg1">
                    <a:lumMod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hlinkClick r:id="" action="ppaction://hlinkshowjump?jump=nextslide"/>
          </p:cNvPr>
          <p:cNvSpPr txBox="1"/>
          <p:nvPr/>
        </p:nvSpPr>
        <p:spPr>
          <a:xfrm>
            <a:off x="10666014" y="2313410"/>
            <a:ext cx="15684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Next Question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580165" y="5430837"/>
            <a:ext cx="9664071" cy="1325563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bliqueTopLeft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6600" b="1" dirty="0" smtClean="0">
                <a:ln w="28575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Yeah! You get a star! </a:t>
            </a:r>
            <a:endParaRPr lang="en-GB" sz="6600" b="1" dirty="0">
              <a:ln w="28575"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hlinkClick r:id="" action="ppaction://hlinkshowjump?jump=nextslide"/>
          </p:cNvPr>
          <p:cNvSpPr txBox="1"/>
          <p:nvPr/>
        </p:nvSpPr>
        <p:spPr>
          <a:xfrm>
            <a:off x="10978023" y="2160969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here to the 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9" name="Oval 8">
            <a:hlinkClick r:id="rId4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0802407"/>
      </p:ext>
    </p:extLst>
  </p:cSld>
  <p:clrMapOvr>
    <a:masterClrMapping/>
  </p:clrMapOvr>
  <p:transition>
    <p:blinds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Oval 4"/>
          <p:cNvSpPr>
            <a:spLocks noChangeArrowheads="1"/>
          </p:cNvSpPr>
          <p:nvPr/>
        </p:nvSpPr>
        <p:spPr bwMode="auto">
          <a:xfrm>
            <a:off x="2438400" y="0"/>
            <a:ext cx="7848600" cy="6858000"/>
          </a:xfrm>
          <a:prstGeom prst="ellipse">
            <a:avLst/>
          </a:prstGeom>
          <a:solidFill>
            <a:srgbClr val="FFFF00"/>
          </a:solidFill>
          <a:ln w="76200" cmpd="tri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4102" name="Line 6"/>
          <p:cNvSpPr>
            <a:spLocks noChangeShapeType="1"/>
          </p:cNvSpPr>
          <p:nvPr/>
        </p:nvSpPr>
        <p:spPr bwMode="auto">
          <a:xfrm>
            <a:off x="2438400" y="3462339"/>
            <a:ext cx="78486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3" name="Line 7"/>
          <p:cNvSpPr>
            <a:spLocks noChangeShapeType="1"/>
          </p:cNvSpPr>
          <p:nvPr/>
        </p:nvSpPr>
        <p:spPr bwMode="auto">
          <a:xfrm>
            <a:off x="6477000" y="0"/>
            <a:ext cx="0" cy="6858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4" name="Line 8"/>
          <p:cNvSpPr>
            <a:spLocks noChangeShapeType="1"/>
          </p:cNvSpPr>
          <p:nvPr/>
        </p:nvSpPr>
        <p:spPr bwMode="auto">
          <a:xfrm flipV="1">
            <a:off x="3352800" y="1371600"/>
            <a:ext cx="6172200" cy="4191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5" name="Line 9"/>
          <p:cNvSpPr>
            <a:spLocks noChangeShapeType="1"/>
          </p:cNvSpPr>
          <p:nvPr/>
        </p:nvSpPr>
        <p:spPr bwMode="auto">
          <a:xfrm flipH="1" flipV="1">
            <a:off x="3505200" y="1066800"/>
            <a:ext cx="5715000" cy="4648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8" name="Oval 12"/>
          <p:cNvSpPr>
            <a:spLocks noChangeArrowheads="1"/>
          </p:cNvSpPr>
          <p:nvPr/>
        </p:nvSpPr>
        <p:spPr bwMode="auto">
          <a:xfrm>
            <a:off x="4876800" y="609600"/>
            <a:ext cx="1295400" cy="1295400"/>
          </a:xfrm>
          <a:prstGeom prst="ellipse">
            <a:avLst/>
          </a:prstGeom>
          <a:solidFill>
            <a:srgbClr val="FF00FF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4109" name="Oval 13"/>
          <p:cNvSpPr>
            <a:spLocks noChangeArrowheads="1"/>
          </p:cNvSpPr>
          <p:nvPr/>
        </p:nvSpPr>
        <p:spPr bwMode="auto">
          <a:xfrm>
            <a:off x="6934200" y="609600"/>
            <a:ext cx="1295400" cy="1295400"/>
          </a:xfrm>
          <a:prstGeom prst="ellipse">
            <a:avLst/>
          </a:prstGeom>
          <a:solidFill>
            <a:srgbClr val="00FF00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4110" name="Oval 14"/>
          <p:cNvSpPr>
            <a:spLocks noChangeArrowheads="1"/>
          </p:cNvSpPr>
          <p:nvPr/>
        </p:nvSpPr>
        <p:spPr bwMode="auto">
          <a:xfrm>
            <a:off x="8458200" y="2057400"/>
            <a:ext cx="1295400" cy="1295400"/>
          </a:xfrm>
          <a:prstGeom prst="ellipse">
            <a:avLst/>
          </a:prstGeom>
          <a:solidFill>
            <a:srgbClr val="33CCCC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4111" name="Oval 15"/>
          <p:cNvSpPr>
            <a:spLocks noChangeArrowheads="1"/>
          </p:cNvSpPr>
          <p:nvPr/>
        </p:nvSpPr>
        <p:spPr bwMode="auto">
          <a:xfrm>
            <a:off x="8458200" y="3657600"/>
            <a:ext cx="1295400" cy="12954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4112" name="Oval 16"/>
          <p:cNvSpPr>
            <a:spLocks noChangeArrowheads="1"/>
          </p:cNvSpPr>
          <p:nvPr/>
        </p:nvSpPr>
        <p:spPr bwMode="auto">
          <a:xfrm>
            <a:off x="6781800" y="4876800"/>
            <a:ext cx="1295400" cy="1295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5</a:t>
            </a:r>
          </a:p>
        </p:txBody>
      </p:sp>
      <p:sp>
        <p:nvSpPr>
          <p:cNvPr id="4113" name="Oval 17"/>
          <p:cNvSpPr>
            <a:spLocks noChangeArrowheads="1"/>
          </p:cNvSpPr>
          <p:nvPr/>
        </p:nvSpPr>
        <p:spPr bwMode="auto">
          <a:xfrm>
            <a:off x="4800600" y="4876800"/>
            <a:ext cx="1295400" cy="1295400"/>
          </a:xfrm>
          <a:prstGeom prst="ellipse">
            <a:avLst/>
          </a:prstGeom>
          <a:solidFill>
            <a:srgbClr val="9933FF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6</a:t>
            </a:r>
          </a:p>
        </p:txBody>
      </p:sp>
      <p:sp>
        <p:nvSpPr>
          <p:cNvPr id="4114" name="Oval 18"/>
          <p:cNvSpPr>
            <a:spLocks noChangeArrowheads="1"/>
          </p:cNvSpPr>
          <p:nvPr/>
        </p:nvSpPr>
        <p:spPr bwMode="auto">
          <a:xfrm>
            <a:off x="3124200" y="3581400"/>
            <a:ext cx="1295400" cy="1295400"/>
          </a:xfrm>
          <a:prstGeom prst="ellipse">
            <a:avLst/>
          </a:prstGeom>
          <a:solidFill>
            <a:srgbClr val="FF9900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7</a:t>
            </a:r>
          </a:p>
        </p:txBody>
      </p:sp>
      <p:sp>
        <p:nvSpPr>
          <p:cNvPr id="4115" name="Oval 19"/>
          <p:cNvSpPr>
            <a:spLocks noChangeArrowheads="1"/>
          </p:cNvSpPr>
          <p:nvPr/>
        </p:nvSpPr>
        <p:spPr bwMode="auto">
          <a:xfrm>
            <a:off x="3276600" y="1981200"/>
            <a:ext cx="1295400" cy="1295400"/>
          </a:xfrm>
          <a:prstGeom prst="ellipse">
            <a:avLst/>
          </a:prstGeom>
          <a:solidFill>
            <a:srgbClr val="3366FF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8</a:t>
            </a:r>
          </a:p>
        </p:txBody>
      </p:sp>
      <p:sp>
        <p:nvSpPr>
          <p:cNvPr id="4116" name="AutoShape 20"/>
          <p:cNvSpPr>
            <a:spLocks noChangeArrowheads="1"/>
          </p:cNvSpPr>
          <p:nvPr/>
        </p:nvSpPr>
        <p:spPr bwMode="auto">
          <a:xfrm>
            <a:off x="6096000" y="1066800"/>
            <a:ext cx="838200" cy="2514600"/>
          </a:xfrm>
          <a:prstGeom prst="upArrow">
            <a:avLst>
              <a:gd name="adj1" fmla="val 50000"/>
              <a:gd name="adj2" fmla="val 75000"/>
            </a:avLst>
          </a:prstGeom>
          <a:solidFill>
            <a:srgbClr val="660066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vert="eaVert" wrap="none" anchor="ctr"/>
          <a:lstStyle/>
          <a:p>
            <a:endParaRPr lang="en-GB"/>
          </a:p>
        </p:txBody>
      </p:sp>
      <p:sp>
        <p:nvSpPr>
          <p:cNvPr id="4117" name="AutoShape 21">
            <a:hlinkClick r:id="" action="ppaction://hlinkshowjump?jump=nextslide" highlightClick="1">
              <a:snd r:embed="rId3" name="Drum Roll (snare).wav"/>
            </a:hlinkClick>
          </p:cNvPr>
          <p:cNvSpPr>
            <a:spLocks noChangeArrowheads="1"/>
          </p:cNvSpPr>
          <p:nvPr/>
        </p:nvSpPr>
        <p:spPr bwMode="auto">
          <a:xfrm>
            <a:off x="1600200" y="5715000"/>
            <a:ext cx="1752600" cy="990600"/>
          </a:xfrm>
          <a:prstGeom prst="actionButtonBlank">
            <a:avLst/>
          </a:prstGeom>
          <a:solidFill>
            <a:srgbClr val="AAFF44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4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SPIN</a:t>
            </a:r>
          </a:p>
        </p:txBody>
      </p:sp>
    </p:spTree>
    <p:extLst>
      <p:ext uri="{BB962C8B-B14F-4D97-AF65-F5344CB8AC3E}">
        <p14:creationId xmlns:p14="http://schemas.microsoft.com/office/powerpoint/2010/main" val="2931170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Oval 2"/>
          <p:cNvSpPr>
            <a:spLocks noChangeArrowheads="1"/>
          </p:cNvSpPr>
          <p:nvPr/>
        </p:nvSpPr>
        <p:spPr bwMode="auto">
          <a:xfrm>
            <a:off x="2438400" y="0"/>
            <a:ext cx="7848600" cy="6858000"/>
          </a:xfrm>
          <a:prstGeom prst="ellipse">
            <a:avLst/>
          </a:prstGeom>
          <a:solidFill>
            <a:srgbClr val="FFFF00"/>
          </a:solidFill>
          <a:ln w="76200" cmpd="tri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endParaRPr lang="en-GB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3555" name="Line 3"/>
          <p:cNvSpPr>
            <a:spLocks noChangeShapeType="1"/>
          </p:cNvSpPr>
          <p:nvPr/>
        </p:nvSpPr>
        <p:spPr bwMode="auto">
          <a:xfrm>
            <a:off x="2438400" y="3462339"/>
            <a:ext cx="78486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3556" name="Line 4"/>
          <p:cNvSpPr>
            <a:spLocks noChangeShapeType="1"/>
          </p:cNvSpPr>
          <p:nvPr/>
        </p:nvSpPr>
        <p:spPr bwMode="auto">
          <a:xfrm>
            <a:off x="6477000" y="0"/>
            <a:ext cx="0" cy="6858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3557" name="Line 5"/>
          <p:cNvSpPr>
            <a:spLocks noChangeShapeType="1"/>
          </p:cNvSpPr>
          <p:nvPr/>
        </p:nvSpPr>
        <p:spPr bwMode="auto">
          <a:xfrm flipV="1">
            <a:off x="3352800" y="1371600"/>
            <a:ext cx="6172200" cy="4191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3558" name="Line 6"/>
          <p:cNvSpPr>
            <a:spLocks noChangeShapeType="1"/>
          </p:cNvSpPr>
          <p:nvPr/>
        </p:nvSpPr>
        <p:spPr bwMode="auto">
          <a:xfrm flipH="1" flipV="1">
            <a:off x="3505200" y="1066800"/>
            <a:ext cx="5715000" cy="4648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3559" name="Oval 7"/>
          <p:cNvSpPr>
            <a:spLocks noChangeArrowheads="1"/>
          </p:cNvSpPr>
          <p:nvPr/>
        </p:nvSpPr>
        <p:spPr bwMode="auto">
          <a:xfrm>
            <a:off x="4876800" y="609600"/>
            <a:ext cx="1295400" cy="1295400"/>
          </a:xfrm>
          <a:prstGeom prst="ellipse">
            <a:avLst/>
          </a:prstGeom>
          <a:solidFill>
            <a:srgbClr val="FF00FF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23560" name="Oval 8"/>
          <p:cNvSpPr>
            <a:spLocks noChangeArrowheads="1"/>
          </p:cNvSpPr>
          <p:nvPr/>
        </p:nvSpPr>
        <p:spPr bwMode="auto">
          <a:xfrm>
            <a:off x="6934200" y="609600"/>
            <a:ext cx="1295400" cy="1295400"/>
          </a:xfrm>
          <a:prstGeom prst="ellipse">
            <a:avLst/>
          </a:prstGeom>
          <a:solidFill>
            <a:srgbClr val="00FF0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23561" name="Oval 9"/>
          <p:cNvSpPr>
            <a:spLocks noChangeArrowheads="1"/>
          </p:cNvSpPr>
          <p:nvPr/>
        </p:nvSpPr>
        <p:spPr bwMode="auto">
          <a:xfrm>
            <a:off x="8458200" y="2057400"/>
            <a:ext cx="1295400" cy="1295400"/>
          </a:xfrm>
          <a:prstGeom prst="ellipse">
            <a:avLst/>
          </a:prstGeom>
          <a:solidFill>
            <a:srgbClr val="33CCCC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23562" name="Oval 10"/>
          <p:cNvSpPr>
            <a:spLocks noChangeArrowheads="1"/>
          </p:cNvSpPr>
          <p:nvPr/>
        </p:nvSpPr>
        <p:spPr bwMode="auto">
          <a:xfrm>
            <a:off x="8458200" y="3657600"/>
            <a:ext cx="1295400" cy="12954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23563" name="Oval 11"/>
          <p:cNvSpPr>
            <a:spLocks noChangeArrowheads="1"/>
          </p:cNvSpPr>
          <p:nvPr/>
        </p:nvSpPr>
        <p:spPr bwMode="auto">
          <a:xfrm>
            <a:off x="6781800" y="4876800"/>
            <a:ext cx="1295400" cy="1295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5</a:t>
            </a:r>
          </a:p>
        </p:txBody>
      </p:sp>
      <p:sp>
        <p:nvSpPr>
          <p:cNvPr id="23564" name="Oval 12"/>
          <p:cNvSpPr>
            <a:spLocks noChangeArrowheads="1"/>
          </p:cNvSpPr>
          <p:nvPr/>
        </p:nvSpPr>
        <p:spPr bwMode="auto">
          <a:xfrm>
            <a:off x="4800600" y="4876800"/>
            <a:ext cx="1295400" cy="1295400"/>
          </a:xfrm>
          <a:prstGeom prst="ellipse">
            <a:avLst/>
          </a:prstGeom>
          <a:solidFill>
            <a:srgbClr val="9933FF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6</a:t>
            </a:r>
          </a:p>
        </p:txBody>
      </p:sp>
      <p:sp>
        <p:nvSpPr>
          <p:cNvPr id="23565" name="Oval 13"/>
          <p:cNvSpPr>
            <a:spLocks noChangeArrowheads="1"/>
          </p:cNvSpPr>
          <p:nvPr/>
        </p:nvSpPr>
        <p:spPr bwMode="auto">
          <a:xfrm>
            <a:off x="3124200" y="3581400"/>
            <a:ext cx="1295400" cy="1295400"/>
          </a:xfrm>
          <a:prstGeom prst="ellipse">
            <a:avLst/>
          </a:prstGeom>
          <a:solidFill>
            <a:srgbClr val="FF990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7</a:t>
            </a:r>
          </a:p>
        </p:txBody>
      </p:sp>
      <p:sp>
        <p:nvSpPr>
          <p:cNvPr id="23566" name="Oval 14"/>
          <p:cNvSpPr>
            <a:spLocks noChangeArrowheads="1"/>
          </p:cNvSpPr>
          <p:nvPr/>
        </p:nvSpPr>
        <p:spPr bwMode="auto">
          <a:xfrm>
            <a:off x="3276600" y="1981200"/>
            <a:ext cx="1295400" cy="1295400"/>
          </a:xfrm>
          <a:prstGeom prst="ellipse">
            <a:avLst/>
          </a:prstGeom>
          <a:solidFill>
            <a:srgbClr val="3366FF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8</a:t>
            </a:r>
          </a:p>
        </p:txBody>
      </p:sp>
      <p:sp>
        <p:nvSpPr>
          <p:cNvPr id="23567" name="AutoShape 15"/>
          <p:cNvSpPr>
            <a:spLocks noChangeArrowheads="1"/>
          </p:cNvSpPr>
          <p:nvPr/>
        </p:nvSpPr>
        <p:spPr bwMode="auto">
          <a:xfrm rot="12715580">
            <a:off x="5372101" y="2912271"/>
            <a:ext cx="838200" cy="2514600"/>
          </a:xfrm>
          <a:prstGeom prst="upArrow">
            <a:avLst>
              <a:gd name="adj1" fmla="val 50000"/>
              <a:gd name="adj2" fmla="val 75000"/>
            </a:avLst>
          </a:prstGeom>
          <a:solidFill>
            <a:srgbClr val="660066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vert="eaVert" wrap="none" anchor="ctr"/>
          <a:lstStyle/>
          <a:p>
            <a:endParaRPr lang="en-GB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8" name="Action Button: Help 17">
            <a:hlinkClick r:id="" action="ppaction://hlinkshowjump?jump=nextslide" highlightClick="1"/>
          </p:cNvPr>
          <p:cNvSpPr/>
          <p:nvPr/>
        </p:nvSpPr>
        <p:spPr>
          <a:xfrm>
            <a:off x="9429750" y="5672139"/>
            <a:ext cx="1790700" cy="990600"/>
          </a:xfrm>
          <a:prstGeom prst="actionButtonHelp">
            <a:avLst/>
          </a:prstGeom>
          <a:solidFill>
            <a:srgbClr val="33FA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8639932"/>
      </p:ext>
    </p:extLst>
  </p:cSld>
  <p:clrMapOvr>
    <a:masterClrMapping/>
  </p:clrMapOvr>
  <p:transition spd="slow"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ded Corner 2"/>
          <p:cNvSpPr/>
          <p:nvPr/>
        </p:nvSpPr>
        <p:spPr>
          <a:xfrm>
            <a:off x="1378855" y="972457"/>
            <a:ext cx="9281160" cy="5431536"/>
          </a:xfrm>
          <a:prstGeom prst="foldedCorner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FF0066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bliqueTop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1455649" y="1665333"/>
            <a:ext cx="8904849" cy="17543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Make sure Alex knows the rules of the game. _____ always </a:t>
            </a:r>
            <a:r>
              <a:rPr lang="en-US" sz="3600" b="1" dirty="0" smtClean="0">
                <a:latin typeface="Century Gothic" panose="020B0502020202020204" pitchFamily="34" charset="0"/>
              </a:rPr>
              <a:t>disobeys </a:t>
            </a:r>
            <a:r>
              <a:rPr lang="en-US" sz="3600" b="1" dirty="0" smtClean="0">
                <a:latin typeface="Century Gothic" panose="020B0502020202020204" pitchFamily="34" charset="0"/>
              </a:rPr>
              <a:t>the rules.</a:t>
            </a:r>
          </a:p>
          <a:p>
            <a:pPr algn="just"/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1527135" y="3530900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a.	</a:t>
            </a:r>
            <a:r>
              <a:rPr lang="en-US" sz="3600" b="1" dirty="0">
                <a:latin typeface="Century Gothic" panose="020B0502020202020204" pitchFamily="34" charset="0"/>
              </a:rPr>
              <a:t>I</a:t>
            </a:r>
            <a:r>
              <a:rPr lang="en-US" sz="3600" b="1" dirty="0" smtClean="0">
                <a:latin typeface="Century Gothic" panose="020B0502020202020204" pitchFamily="34" charset="0"/>
              </a:rPr>
              <a:t>ts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1527135" y="4137647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b.	</a:t>
            </a:r>
            <a:r>
              <a:rPr lang="en-US" sz="3600" b="1" dirty="0">
                <a:latin typeface="Century Gothic" panose="020B0502020202020204" pitchFamily="34" charset="0"/>
              </a:rPr>
              <a:t>H</a:t>
            </a:r>
            <a:r>
              <a:rPr lang="en-US" sz="3600" b="1" dirty="0" smtClean="0">
                <a:latin typeface="Century Gothic" panose="020B0502020202020204" pitchFamily="34" charset="0"/>
              </a:rPr>
              <a:t>e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7" name="TextBox 6">
            <a:hlinkClick r:id="rId3" action="ppaction://hlinksldjump"/>
          </p:cNvPr>
          <p:cNvSpPr txBox="1"/>
          <p:nvPr/>
        </p:nvSpPr>
        <p:spPr>
          <a:xfrm>
            <a:off x="1527134" y="4765395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c.	We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hlinkClick r:id="rId3" action="ppaction://hlinksldjump"/>
          </p:cNvPr>
          <p:cNvSpPr txBox="1"/>
          <p:nvPr/>
        </p:nvSpPr>
        <p:spPr>
          <a:xfrm>
            <a:off x="1527134" y="5302364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d.	They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359228" y="522513"/>
            <a:ext cx="7199812" cy="828945"/>
          </a:xfrm>
          <a:prstGeom prst="rect">
            <a:avLst/>
          </a:prstGeom>
          <a:solidFill>
            <a:srgbClr val="73FF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Question for Group </a:t>
            </a:r>
            <a:endParaRPr lang="en-GB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5" name="Oval 12"/>
          <p:cNvSpPr>
            <a:spLocks noChangeArrowheads="1"/>
          </p:cNvSpPr>
          <p:nvPr/>
        </p:nvSpPr>
        <p:spPr bwMode="auto">
          <a:xfrm>
            <a:off x="6571343" y="144961"/>
            <a:ext cx="1295400" cy="1295400"/>
          </a:xfrm>
          <a:prstGeom prst="ellipse">
            <a:avLst/>
          </a:prstGeom>
          <a:solidFill>
            <a:srgbClr val="9933FF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6</a:t>
            </a:r>
          </a:p>
        </p:txBody>
      </p:sp>
      <p:sp>
        <p:nvSpPr>
          <p:cNvPr id="12" name="Oval 11">
            <a:hlinkClick r:id="rId5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3" name="TextBox 12">
            <a:hlinkClick r:id="rId5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237505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001487" y="5834743"/>
            <a:ext cx="10242750" cy="921657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bliqueTopLeft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6600" b="1" dirty="0" smtClean="0">
                <a:ln w="28575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Oops! Wrong Answer!</a:t>
            </a:r>
            <a:endParaRPr lang="en-GB" sz="6600" b="1" dirty="0">
              <a:ln w="28575"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11006487" y="2185523"/>
            <a:ext cx="1051560" cy="1051560"/>
          </a:xfrm>
          <a:prstGeom prst="ellipse">
            <a:avLst/>
          </a:prstGeom>
          <a:solidFill>
            <a:srgbClr val="33FA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ln w="3175">
                <a:solidFill>
                  <a:schemeClr val="tx1"/>
                </a:solidFill>
              </a:ln>
              <a:latin typeface="Freestyle Script" panose="030804020302050B0404" pitchFamily="66" charset="0"/>
            </a:endParaRPr>
          </a:p>
        </p:txBody>
      </p:sp>
      <p:sp>
        <p:nvSpPr>
          <p:cNvPr id="5" name="TextBox 4">
            <a:hlinkClick r:id="" action="ppaction://hlinkshowjump?jump=previousslide"/>
          </p:cNvPr>
          <p:cNvSpPr txBox="1"/>
          <p:nvPr/>
        </p:nvSpPr>
        <p:spPr>
          <a:xfrm>
            <a:off x="10749692" y="2185523"/>
            <a:ext cx="15651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ckerli One" panose="02000503000000020003" pitchFamily="2" charset="0"/>
              </a:rPr>
              <a:t>Try Again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7" name="TextBox 6">
            <a:hlinkClick r:id="" action="ppaction://hlinkshowjump?jump=previousslide"/>
          </p:cNvPr>
          <p:cNvSpPr txBox="1"/>
          <p:nvPr/>
        </p:nvSpPr>
        <p:spPr>
          <a:xfrm>
            <a:off x="11035356" y="2126042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here to 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8" name="Oval 7">
            <a:hlinkClick r:id="rId4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9" name="TextBox 8">
            <a:hlinkClick r:id="rId4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19284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fracture"/>
        <p:sndAc>
          <p:stSnd>
            <p:snd r:embed="rId2" name="explode.wav"/>
          </p:stSnd>
        </p:sndAc>
      </p:transition>
    </mc:Choice>
    <mc:Fallback>
      <p:transition spd="slow">
        <p:fade/>
        <p:sndAc>
          <p:stSnd>
            <p:snd r:embed="rId2" name="explod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10953951" y="2264684"/>
            <a:ext cx="1051560" cy="1051560"/>
          </a:xfrm>
          <a:prstGeom prst="ellipse">
            <a:avLst/>
          </a:prstGeom>
          <a:solidFill>
            <a:srgbClr val="FF0066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ln w="3175">
                <a:solidFill>
                  <a:schemeClr val="bg1">
                    <a:lumMod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hlinkClick r:id="" action="ppaction://hlinkshowjump?jump=nextslide"/>
          </p:cNvPr>
          <p:cNvSpPr txBox="1"/>
          <p:nvPr/>
        </p:nvSpPr>
        <p:spPr>
          <a:xfrm>
            <a:off x="10666014" y="2313410"/>
            <a:ext cx="15684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Next Question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580165" y="5430837"/>
            <a:ext cx="9664071" cy="1325563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bliqueTopLeft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6600" b="1" dirty="0" smtClean="0">
                <a:ln w="28575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Yeah! You get a star! </a:t>
            </a:r>
            <a:endParaRPr lang="en-GB" sz="6600" b="1" dirty="0">
              <a:ln w="28575"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hlinkClick r:id="" action="ppaction://hlinkshowjump?jump=nextslide"/>
          </p:cNvPr>
          <p:cNvSpPr txBox="1"/>
          <p:nvPr/>
        </p:nvSpPr>
        <p:spPr>
          <a:xfrm>
            <a:off x="10978023" y="2160969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here to the 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9" name="Oval 8">
            <a:hlinkClick r:id="rId4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354400"/>
      </p:ext>
    </p:extLst>
  </p:cSld>
  <p:clrMapOvr>
    <a:masterClrMapping/>
  </p:clrMapOvr>
  <p:transition>
    <p:blinds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Oval 4"/>
          <p:cNvSpPr>
            <a:spLocks noChangeArrowheads="1"/>
          </p:cNvSpPr>
          <p:nvPr/>
        </p:nvSpPr>
        <p:spPr bwMode="auto">
          <a:xfrm>
            <a:off x="2438400" y="0"/>
            <a:ext cx="7848600" cy="6858000"/>
          </a:xfrm>
          <a:prstGeom prst="ellipse">
            <a:avLst/>
          </a:prstGeom>
          <a:solidFill>
            <a:srgbClr val="FFFF00"/>
          </a:solidFill>
          <a:ln w="76200" cmpd="tri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4102" name="Line 6"/>
          <p:cNvSpPr>
            <a:spLocks noChangeShapeType="1"/>
          </p:cNvSpPr>
          <p:nvPr/>
        </p:nvSpPr>
        <p:spPr bwMode="auto">
          <a:xfrm>
            <a:off x="2438400" y="3462339"/>
            <a:ext cx="78486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3" name="Line 7"/>
          <p:cNvSpPr>
            <a:spLocks noChangeShapeType="1"/>
          </p:cNvSpPr>
          <p:nvPr/>
        </p:nvSpPr>
        <p:spPr bwMode="auto">
          <a:xfrm>
            <a:off x="6477000" y="0"/>
            <a:ext cx="0" cy="6858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4" name="Line 8"/>
          <p:cNvSpPr>
            <a:spLocks noChangeShapeType="1"/>
          </p:cNvSpPr>
          <p:nvPr/>
        </p:nvSpPr>
        <p:spPr bwMode="auto">
          <a:xfrm flipV="1">
            <a:off x="3352800" y="1371600"/>
            <a:ext cx="6172200" cy="4191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5" name="Line 9"/>
          <p:cNvSpPr>
            <a:spLocks noChangeShapeType="1"/>
          </p:cNvSpPr>
          <p:nvPr/>
        </p:nvSpPr>
        <p:spPr bwMode="auto">
          <a:xfrm flipH="1" flipV="1">
            <a:off x="3505200" y="1066800"/>
            <a:ext cx="5715000" cy="4648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8" name="Oval 12"/>
          <p:cNvSpPr>
            <a:spLocks noChangeArrowheads="1"/>
          </p:cNvSpPr>
          <p:nvPr/>
        </p:nvSpPr>
        <p:spPr bwMode="auto">
          <a:xfrm>
            <a:off x="4876800" y="609600"/>
            <a:ext cx="1295400" cy="1295400"/>
          </a:xfrm>
          <a:prstGeom prst="ellipse">
            <a:avLst/>
          </a:prstGeom>
          <a:solidFill>
            <a:srgbClr val="FF00FF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4109" name="Oval 13"/>
          <p:cNvSpPr>
            <a:spLocks noChangeArrowheads="1"/>
          </p:cNvSpPr>
          <p:nvPr/>
        </p:nvSpPr>
        <p:spPr bwMode="auto">
          <a:xfrm>
            <a:off x="6934200" y="609600"/>
            <a:ext cx="1295400" cy="1295400"/>
          </a:xfrm>
          <a:prstGeom prst="ellipse">
            <a:avLst/>
          </a:prstGeom>
          <a:solidFill>
            <a:srgbClr val="00FF00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4110" name="Oval 14"/>
          <p:cNvSpPr>
            <a:spLocks noChangeArrowheads="1"/>
          </p:cNvSpPr>
          <p:nvPr/>
        </p:nvSpPr>
        <p:spPr bwMode="auto">
          <a:xfrm>
            <a:off x="8458200" y="2057400"/>
            <a:ext cx="1295400" cy="1295400"/>
          </a:xfrm>
          <a:prstGeom prst="ellipse">
            <a:avLst/>
          </a:prstGeom>
          <a:solidFill>
            <a:srgbClr val="33CCCC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4111" name="Oval 15"/>
          <p:cNvSpPr>
            <a:spLocks noChangeArrowheads="1"/>
          </p:cNvSpPr>
          <p:nvPr/>
        </p:nvSpPr>
        <p:spPr bwMode="auto">
          <a:xfrm>
            <a:off x="8458200" y="3657600"/>
            <a:ext cx="1295400" cy="12954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4112" name="Oval 16"/>
          <p:cNvSpPr>
            <a:spLocks noChangeArrowheads="1"/>
          </p:cNvSpPr>
          <p:nvPr/>
        </p:nvSpPr>
        <p:spPr bwMode="auto">
          <a:xfrm>
            <a:off x="6781800" y="4876800"/>
            <a:ext cx="1295400" cy="1295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5</a:t>
            </a:r>
          </a:p>
        </p:txBody>
      </p:sp>
      <p:sp>
        <p:nvSpPr>
          <p:cNvPr id="4113" name="Oval 17"/>
          <p:cNvSpPr>
            <a:spLocks noChangeArrowheads="1"/>
          </p:cNvSpPr>
          <p:nvPr/>
        </p:nvSpPr>
        <p:spPr bwMode="auto">
          <a:xfrm>
            <a:off x="4800600" y="4876800"/>
            <a:ext cx="1295400" cy="1295400"/>
          </a:xfrm>
          <a:prstGeom prst="ellipse">
            <a:avLst/>
          </a:prstGeom>
          <a:solidFill>
            <a:srgbClr val="9933FF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6</a:t>
            </a:r>
          </a:p>
        </p:txBody>
      </p:sp>
      <p:sp>
        <p:nvSpPr>
          <p:cNvPr id="4114" name="Oval 18"/>
          <p:cNvSpPr>
            <a:spLocks noChangeArrowheads="1"/>
          </p:cNvSpPr>
          <p:nvPr/>
        </p:nvSpPr>
        <p:spPr bwMode="auto">
          <a:xfrm>
            <a:off x="3124200" y="3581400"/>
            <a:ext cx="1295400" cy="1295400"/>
          </a:xfrm>
          <a:prstGeom prst="ellipse">
            <a:avLst/>
          </a:prstGeom>
          <a:solidFill>
            <a:srgbClr val="FF9900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7</a:t>
            </a:r>
          </a:p>
        </p:txBody>
      </p:sp>
      <p:sp>
        <p:nvSpPr>
          <p:cNvPr id="4115" name="Oval 19"/>
          <p:cNvSpPr>
            <a:spLocks noChangeArrowheads="1"/>
          </p:cNvSpPr>
          <p:nvPr/>
        </p:nvSpPr>
        <p:spPr bwMode="auto">
          <a:xfrm>
            <a:off x="3276600" y="1981200"/>
            <a:ext cx="1295400" cy="1295400"/>
          </a:xfrm>
          <a:prstGeom prst="ellipse">
            <a:avLst/>
          </a:prstGeom>
          <a:solidFill>
            <a:srgbClr val="3366FF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8</a:t>
            </a:r>
          </a:p>
        </p:txBody>
      </p:sp>
      <p:sp>
        <p:nvSpPr>
          <p:cNvPr id="4116" name="AutoShape 20"/>
          <p:cNvSpPr>
            <a:spLocks noChangeArrowheads="1"/>
          </p:cNvSpPr>
          <p:nvPr/>
        </p:nvSpPr>
        <p:spPr bwMode="auto">
          <a:xfrm>
            <a:off x="6096000" y="1066800"/>
            <a:ext cx="838200" cy="2514600"/>
          </a:xfrm>
          <a:prstGeom prst="upArrow">
            <a:avLst>
              <a:gd name="adj1" fmla="val 50000"/>
              <a:gd name="adj2" fmla="val 75000"/>
            </a:avLst>
          </a:prstGeom>
          <a:solidFill>
            <a:srgbClr val="660066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vert="eaVert" wrap="none" anchor="ctr"/>
          <a:lstStyle/>
          <a:p>
            <a:endParaRPr lang="en-GB"/>
          </a:p>
        </p:txBody>
      </p:sp>
      <p:sp>
        <p:nvSpPr>
          <p:cNvPr id="4117" name="AutoShape 21">
            <a:hlinkClick r:id="" action="ppaction://hlinkshowjump?jump=nextslide" highlightClick="1">
              <a:snd r:embed="rId3" name="Drum Roll (snare).wav"/>
            </a:hlinkClick>
          </p:cNvPr>
          <p:cNvSpPr>
            <a:spLocks noChangeArrowheads="1"/>
          </p:cNvSpPr>
          <p:nvPr/>
        </p:nvSpPr>
        <p:spPr bwMode="auto">
          <a:xfrm>
            <a:off x="1600200" y="5715000"/>
            <a:ext cx="1752600" cy="990600"/>
          </a:xfrm>
          <a:prstGeom prst="actionButtonBlank">
            <a:avLst/>
          </a:prstGeom>
          <a:solidFill>
            <a:srgbClr val="AAFF44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4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SPIN</a:t>
            </a:r>
          </a:p>
        </p:txBody>
      </p:sp>
    </p:spTree>
    <p:extLst>
      <p:ext uri="{BB962C8B-B14F-4D97-AF65-F5344CB8AC3E}">
        <p14:creationId xmlns:p14="http://schemas.microsoft.com/office/powerpoint/2010/main" val="2200727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Oval 2"/>
          <p:cNvSpPr>
            <a:spLocks noChangeArrowheads="1"/>
          </p:cNvSpPr>
          <p:nvPr/>
        </p:nvSpPr>
        <p:spPr bwMode="auto">
          <a:xfrm>
            <a:off x="2438400" y="0"/>
            <a:ext cx="7848600" cy="6858000"/>
          </a:xfrm>
          <a:prstGeom prst="ellipse">
            <a:avLst/>
          </a:prstGeom>
          <a:solidFill>
            <a:srgbClr val="FFFF00"/>
          </a:solidFill>
          <a:ln w="76200" cmpd="tri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28675" name="Line 3"/>
          <p:cNvSpPr>
            <a:spLocks noChangeShapeType="1"/>
          </p:cNvSpPr>
          <p:nvPr/>
        </p:nvSpPr>
        <p:spPr bwMode="auto">
          <a:xfrm>
            <a:off x="2438400" y="3462339"/>
            <a:ext cx="78486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8676" name="Line 4"/>
          <p:cNvSpPr>
            <a:spLocks noChangeShapeType="1"/>
          </p:cNvSpPr>
          <p:nvPr/>
        </p:nvSpPr>
        <p:spPr bwMode="auto">
          <a:xfrm>
            <a:off x="6477000" y="0"/>
            <a:ext cx="0" cy="6858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8677" name="Line 5"/>
          <p:cNvSpPr>
            <a:spLocks noChangeShapeType="1"/>
          </p:cNvSpPr>
          <p:nvPr/>
        </p:nvSpPr>
        <p:spPr bwMode="auto">
          <a:xfrm flipV="1">
            <a:off x="3352800" y="1371600"/>
            <a:ext cx="6172200" cy="4191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8678" name="Line 6"/>
          <p:cNvSpPr>
            <a:spLocks noChangeShapeType="1"/>
          </p:cNvSpPr>
          <p:nvPr/>
        </p:nvSpPr>
        <p:spPr bwMode="auto">
          <a:xfrm flipH="1" flipV="1">
            <a:off x="3505200" y="1066800"/>
            <a:ext cx="5715000" cy="4648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8679" name="Oval 7"/>
          <p:cNvSpPr>
            <a:spLocks noChangeArrowheads="1"/>
          </p:cNvSpPr>
          <p:nvPr/>
        </p:nvSpPr>
        <p:spPr bwMode="auto">
          <a:xfrm>
            <a:off x="4876800" y="609600"/>
            <a:ext cx="1295400" cy="1295400"/>
          </a:xfrm>
          <a:prstGeom prst="ellipse">
            <a:avLst/>
          </a:prstGeom>
          <a:solidFill>
            <a:srgbClr val="FF00FF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28680" name="Oval 8"/>
          <p:cNvSpPr>
            <a:spLocks noChangeArrowheads="1"/>
          </p:cNvSpPr>
          <p:nvPr/>
        </p:nvSpPr>
        <p:spPr bwMode="auto">
          <a:xfrm>
            <a:off x="6934200" y="609600"/>
            <a:ext cx="1295400" cy="1295400"/>
          </a:xfrm>
          <a:prstGeom prst="ellipse">
            <a:avLst/>
          </a:prstGeom>
          <a:solidFill>
            <a:srgbClr val="00FF0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28681" name="Oval 9"/>
          <p:cNvSpPr>
            <a:spLocks noChangeArrowheads="1"/>
          </p:cNvSpPr>
          <p:nvPr/>
        </p:nvSpPr>
        <p:spPr bwMode="auto">
          <a:xfrm>
            <a:off x="8458200" y="2057400"/>
            <a:ext cx="1295400" cy="1295400"/>
          </a:xfrm>
          <a:prstGeom prst="ellipse">
            <a:avLst/>
          </a:prstGeom>
          <a:solidFill>
            <a:srgbClr val="33CCCC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28682" name="Oval 10"/>
          <p:cNvSpPr>
            <a:spLocks noChangeArrowheads="1"/>
          </p:cNvSpPr>
          <p:nvPr/>
        </p:nvSpPr>
        <p:spPr bwMode="auto">
          <a:xfrm>
            <a:off x="8458200" y="3657600"/>
            <a:ext cx="1295400" cy="12954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28683" name="Oval 11"/>
          <p:cNvSpPr>
            <a:spLocks noChangeArrowheads="1"/>
          </p:cNvSpPr>
          <p:nvPr/>
        </p:nvSpPr>
        <p:spPr bwMode="auto">
          <a:xfrm>
            <a:off x="6781800" y="4876800"/>
            <a:ext cx="1295400" cy="1295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5</a:t>
            </a:r>
          </a:p>
        </p:txBody>
      </p:sp>
      <p:sp>
        <p:nvSpPr>
          <p:cNvPr id="28684" name="Oval 12"/>
          <p:cNvSpPr>
            <a:spLocks noChangeArrowheads="1"/>
          </p:cNvSpPr>
          <p:nvPr/>
        </p:nvSpPr>
        <p:spPr bwMode="auto">
          <a:xfrm>
            <a:off x="4800600" y="4876800"/>
            <a:ext cx="1295400" cy="1295400"/>
          </a:xfrm>
          <a:prstGeom prst="ellipse">
            <a:avLst/>
          </a:prstGeom>
          <a:solidFill>
            <a:srgbClr val="9933FF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6</a:t>
            </a:r>
          </a:p>
        </p:txBody>
      </p:sp>
      <p:sp>
        <p:nvSpPr>
          <p:cNvPr id="28685" name="Oval 13"/>
          <p:cNvSpPr>
            <a:spLocks noChangeArrowheads="1"/>
          </p:cNvSpPr>
          <p:nvPr/>
        </p:nvSpPr>
        <p:spPr bwMode="auto">
          <a:xfrm>
            <a:off x="3124200" y="3581400"/>
            <a:ext cx="1295400" cy="1295400"/>
          </a:xfrm>
          <a:prstGeom prst="ellipse">
            <a:avLst/>
          </a:prstGeom>
          <a:solidFill>
            <a:srgbClr val="FF990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7</a:t>
            </a:r>
          </a:p>
        </p:txBody>
      </p:sp>
      <p:sp>
        <p:nvSpPr>
          <p:cNvPr id="28686" name="Oval 14"/>
          <p:cNvSpPr>
            <a:spLocks noChangeArrowheads="1"/>
          </p:cNvSpPr>
          <p:nvPr/>
        </p:nvSpPr>
        <p:spPr bwMode="auto">
          <a:xfrm>
            <a:off x="3276600" y="1981200"/>
            <a:ext cx="1295400" cy="1295400"/>
          </a:xfrm>
          <a:prstGeom prst="ellipse">
            <a:avLst/>
          </a:prstGeom>
          <a:solidFill>
            <a:srgbClr val="3366FF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8</a:t>
            </a:r>
          </a:p>
        </p:txBody>
      </p:sp>
      <p:sp>
        <p:nvSpPr>
          <p:cNvPr id="28687" name="AutoShape 15"/>
          <p:cNvSpPr>
            <a:spLocks noChangeArrowheads="1"/>
          </p:cNvSpPr>
          <p:nvPr/>
        </p:nvSpPr>
        <p:spPr bwMode="auto">
          <a:xfrm rot="8912992">
            <a:off x="6442786" y="2912270"/>
            <a:ext cx="838200" cy="2514600"/>
          </a:xfrm>
          <a:prstGeom prst="upArrow">
            <a:avLst>
              <a:gd name="adj1" fmla="val 50000"/>
              <a:gd name="adj2" fmla="val 75000"/>
            </a:avLst>
          </a:prstGeom>
          <a:solidFill>
            <a:srgbClr val="660066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vert="eaVert" wrap="none" anchor="ctr"/>
          <a:lstStyle/>
          <a:p>
            <a:endParaRPr lang="en-GB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0" name="Action Button: Help 19">
            <a:hlinkClick r:id="" action="ppaction://hlinkshowjump?jump=nextslide" highlightClick="1"/>
          </p:cNvPr>
          <p:cNvSpPr/>
          <p:nvPr/>
        </p:nvSpPr>
        <p:spPr>
          <a:xfrm>
            <a:off x="9429750" y="5672139"/>
            <a:ext cx="1790700" cy="990600"/>
          </a:xfrm>
          <a:prstGeom prst="actionButtonHelp">
            <a:avLst/>
          </a:prstGeom>
          <a:solidFill>
            <a:srgbClr val="33FA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8055295"/>
      </p:ext>
    </p:extLst>
  </p:cSld>
  <p:clrMapOvr>
    <a:masterClrMapping/>
  </p:clrMapOvr>
  <p:transition spd="slow"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ded Corner 2"/>
          <p:cNvSpPr/>
          <p:nvPr/>
        </p:nvSpPr>
        <p:spPr>
          <a:xfrm>
            <a:off x="1378855" y="972457"/>
            <a:ext cx="9281160" cy="5431536"/>
          </a:xfrm>
          <a:prstGeom prst="foldedCorner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FF0066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bliqueTop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1455649" y="1665333"/>
            <a:ext cx="8904849" cy="17543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________ are going on vacation this summer.</a:t>
            </a:r>
          </a:p>
          <a:p>
            <a:pPr algn="just"/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1527135" y="3530900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a.	I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hlinkClick r:id="rId3" action="ppaction://hlinksldjump"/>
          </p:cNvPr>
          <p:cNvSpPr txBox="1"/>
          <p:nvPr/>
        </p:nvSpPr>
        <p:spPr>
          <a:xfrm>
            <a:off x="1527135" y="4137647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b.	He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1527134" y="4765395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c.	We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hlinkClick r:id="rId3" action="ppaction://hlinksldjump"/>
          </p:cNvPr>
          <p:cNvSpPr txBox="1"/>
          <p:nvPr/>
        </p:nvSpPr>
        <p:spPr>
          <a:xfrm>
            <a:off x="1527134" y="5302364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d.	It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359228" y="522513"/>
            <a:ext cx="7199812" cy="828945"/>
          </a:xfrm>
          <a:prstGeom prst="rect">
            <a:avLst/>
          </a:prstGeom>
          <a:solidFill>
            <a:srgbClr val="73FF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Question for Group </a:t>
            </a:r>
            <a:endParaRPr lang="en-GB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5" name="Oval 11"/>
          <p:cNvSpPr>
            <a:spLocks noChangeArrowheads="1"/>
          </p:cNvSpPr>
          <p:nvPr/>
        </p:nvSpPr>
        <p:spPr bwMode="auto">
          <a:xfrm>
            <a:off x="6535057" y="212996"/>
            <a:ext cx="1295400" cy="1295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5</a:t>
            </a:r>
          </a:p>
        </p:txBody>
      </p:sp>
      <p:sp>
        <p:nvSpPr>
          <p:cNvPr id="12" name="Oval 11">
            <a:hlinkClick r:id="rId5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3" name="TextBox 12">
            <a:hlinkClick r:id="rId5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485054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001487" y="5834743"/>
            <a:ext cx="10242750" cy="921657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bliqueTopLeft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6600" b="1" dirty="0" smtClean="0">
                <a:ln w="28575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Oops! Wrong Answer!</a:t>
            </a:r>
            <a:endParaRPr lang="en-GB" sz="6600" b="1" dirty="0">
              <a:ln w="28575"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11006487" y="2185523"/>
            <a:ext cx="1051560" cy="1051560"/>
          </a:xfrm>
          <a:prstGeom prst="ellipse">
            <a:avLst/>
          </a:prstGeom>
          <a:solidFill>
            <a:srgbClr val="33FA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ln w="3175">
                <a:solidFill>
                  <a:schemeClr val="tx1"/>
                </a:solidFill>
              </a:ln>
              <a:latin typeface="Freestyle Script" panose="030804020302050B0404" pitchFamily="66" charset="0"/>
            </a:endParaRPr>
          </a:p>
        </p:txBody>
      </p:sp>
      <p:sp>
        <p:nvSpPr>
          <p:cNvPr id="5" name="TextBox 4">
            <a:hlinkClick r:id="" action="ppaction://hlinkshowjump?jump=previousslide"/>
          </p:cNvPr>
          <p:cNvSpPr txBox="1"/>
          <p:nvPr/>
        </p:nvSpPr>
        <p:spPr>
          <a:xfrm>
            <a:off x="10749692" y="2185523"/>
            <a:ext cx="15651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ckerli One" panose="02000503000000020003" pitchFamily="2" charset="0"/>
              </a:rPr>
              <a:t>Try Again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7" name="TextBox 6">
            <a:hlinkClick r:id="" action="ppaction://hlinkshowjump?jump=previousslide"/>
          </p:cNvPr>
          <p:cNvSpPr txBox="1"/>
          <p:nvPr/>
        </p:nvSpPr>
        <p:spPr>
          <a:xfrm>
            <a:off x="11035356" y="2126042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here to 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8" name="Oval 7">
            <a:hlinkClick r:id="rId4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9" name="TextBox 8">
            <a:hlinkClick r:id="rId4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866238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fracture"/>
        <p:sndAc>
          <p:stSnd>
            <p:snd r:embed="rId2" name="explode.wav"/>
          </p:stSnd>
        </p:sndAc>
      </p:transition>
    </mc:Choice>
    <mc:Fallback>
      <p:transition spd="slow">
        <p:fade/>
        <p:sndAc>
          <p:stSnd>
            <p:snd r:embed="rId2" name="explod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nip Single Corner Rectangle 6"/>
          <p:cNvSpPr/>
          <p:nvPr/>
        </p:nvSpPr>
        <p:spPr>
          <a:xfrm>
            <a:off x="3094404" y="1987041"/>
            <a:ext cx="7118032" cy="4011242"/>
          </a:xfrm>
          <a:prstGeom prst="snip1Rect">
            <a:avLst/>
          </a:prstGeom>
          <a:gradFill flip="none" rotWithShape="1">
            <a:gsLst>
              <a:gs pos="0">
                <a:srgbClr val="F753A9">
                  <a:shade val="30000"/>
                  <a:satMod val="115000"/>
                </a:srgbClr>
              </a:gs>
              <a:gs pos="50000">
                <a:srgbClr val="F753A9">
                  <a:shade val="67500"/>
                  <a:satMod val="115000"/>
                </a:srgbClr>
              </a:gs>
              <a:gs pos="100000">
                <a:srgbClr val="F753A9">
                  <a:shade val="100000"/>
                  <a:satMod val="115000"/>
                </a:srgbClr>
              </a:gs>
            </a:gsLst>
            <a:lin ang="54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000" b="1" dirty="0" smtClean="0">
              <a:latin typeface="Century Gothic" panose="020B0502020202020204" pitchFamily="34" charset="0"/>
            </a:endParaRPr>
          </a:p>
          <a:p>
            <a:pPr algn="ctr"/>
            <a:r>
              <a:rPr lang="en-MY" sz="3000" b="1" dirty="0" smtClean="0">
                <a:latin typeface="Century Gothic" panose="020B0502020202020204" pitchFamily="34" charset="0"/>
              </a:rPr>
              <a:t>It </a:t>
            </a:r>
            <a:r>
              <a:rPr lang="en-MY" sz="3000" b="1" dirty="0">
                <a:latin typeface="Century Gothic" panose="020B0502020202020204" pitchFamily="34" charset="0"/>
              </a:rPr>
              <a:t>is used to refer to more than one person.</a:t>
            </a:r>
          </a:p>
          <a:p>
            <a:pPr algn="ctr"/>
            <a:r>
              <a:rPr lang="en-GB" sz="3000" b="1" dirty="0" smtClean="0">
                <a:latin typeface="Century Gothic" panose="020B0502020202020204" pitchFamily="34" charset="0"/>
              </a:rPr>
              <a:t>For example:</a:t>
            </a:r>
          </a:p>
          <a:p>
            <a:pPr algn="ctr"/>
            <a:endParaRPr lang="en-GB" sz="3000" b="1" dirty="0">
              <a:latin typeface="Century Gothic" panose="020B0502020202020204" pitchFamily="34" charset="0"/>
            </a:endParaRPr>
          </a:p>
          <a:p>
            <a:pPr algn="ctr"/>
            <a:endParaRPr lang="en-GB" sz="3000" b="1" dirty="0" smtClean="0">
              <a:latin typeface="Century Gothic" panose="020B0502020202020204" pitchFamily="34" charset="0"/>
            </a:endParaRPr>
          </a:p>
          <a:p>
            <a:pPr algn="ctr"/>
            <a:endParaRPr lang="en-GB" sz="3000" b="1" dirty="0">
              <a:latin typeface="Century Gothic" panose="020B0502020202020204" pitchFamily="34" charset="0"/>
            </a:endParaRPr>
          </a:p>
          <a:p>
            <a:pPr algn="ctr"/>
            <a:r>
              <a:rPr lang="en-GB" sz="3000" b="1" dirty="0" smtClean="0">
                <a:latin typeface="Century Gothic" panose="020B0502020202020204" pitchFamily="34" charset="0"/>
              </a:rPr>
              <a:t>  </a:t>
            </a:r>
            <a:endParaRPr lang="en-GB" sz="3000" b="1" dirty="0">
              <a:latin typeface="Century Gothic" panose="020B0502020202020204" pitchFamily="34" charset="0"/>
            </a:endParaRPr>
          </a:p>
          <a:p>
            <a:pPr algn="ctr"/>
            <a:endParaRPr lang="en-GB" sz="3000" b="1" dirty="0"/>
          </a:p>
        </p:txBody>
      </p:sp>
      <p:sp>
        <p:nvSpPr>
          <p:cNvPr id="2" name="Oval 1"/>
          <p:cNvSpPr/>
          <p:nvPr/>
        </p:nvSpPr>
        <p:spPr>
          <a:xfrm>
            <a:off x="145869" y="175621"/>
            <a:ext cx="3310128" cy="3026664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325" t="-8962" r="-13375"/>
            </a:stretch>
          </a:blip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/>
          <p:cNvSpPr/>
          <p:nvPr/>
        </p:nvSpPr>
        <p:spPr>
          <a:xfrm>
            <a:off x="3455997" y="175621"/>
            <a:ext cx="5870448" cy="996696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 smtClean="0"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Personal Pronoun: They</a:t>
            </a:r>
            <a:endParaRPr lang="en-GB" sz="3200" b="1" dirty="0">
              <a:ln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45869" y="5379610"/>
            <a:ext cx="10383591" cy="937794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Century Gothic" panose="020B0502020202020204" pitchFamily="34" charset="0"/>
              </a:rPr>
              <a:t>Dee </a:t>
            </a:r>
            <a:r>
              <a:rPr lang="en-GB" sz="2800" b="1" dirty="0" err="1" smtClean="0">
                <a:latin typeface="Century Gothic" panose="020B0502020202020204" pitchFamily="34" charset="0"/>
              </a:rPr>
              <a:t>Dee</a:t>
            </a:r>
            <a:r>
              <a:rPr lang="en-GB" sz="2800" b="1" dirty="0" smtClean="0">
                <a:latin typeface="Century Gothic" panose="020B0502020202020204" pitchFamily="34" charset="0"/>
              </a:rPr>
              <a:t> and her friends are having a sleepover. </a:t>
            </a:r>
            <a:r>
              <a:rPr lang="en-GB" sz="2800" b="1" u="sng" dirty="0" smtClean="0">
                <a:solidFill>
                  <a:srgbClr val="FFFF00"/>
                </a:solidFill>
                <a:latin typeface="Century Gothic" panose="020B0502020202020204" pitchFamily="34" charset="0"/>
              </a:rPr>
              <a:t>They</a:t>
            </a:r>
            <a:r>
              <a:rPr lang="en-GB" sz="2800" b="1" dirty="0" smtClean="0">
                <a:latin typeface="Century Gothic" panose="020B0502020202020204" pitchFamily="34" charset="0"/>
              </a:rPr>
              <a:t> are listening to music. </a:t>
            </a:r>
            <a:endParaRPr lang="en-GB" sz="2800" b="1" dirty="0">
              <a:latin typeface="Century Gothic" panose="020B0502020202020204" pitchFamily="34" charset="0"/>
            </a:endParaRPr>
          </a:p>
        </p:txBody>
      </p:sp>
      <p:sp>
        <p:nvSpPr>
          <p:cNvPr id="9" name="Down Arrow 8"/>
          <p:cNvSpPr/>
          <p:nvPr/>
        </p:nvSpPr>
        <p:spPr>
          <a:xfrm>
            <a:off x="9079702" y="4797478"/>
            <a:ext cx="493486" cy="619400"/>
          </a:xfrm>
          <a:prstGeom prst="downArrow">
            <a:avLst/>
          </a:prstGeom>
          <a:solidFill>
            <a:srgbClr val="FF33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/>
        </p:nvSpPr>
        <p:spPr>
          <a:xfrm>
            <a:off x="8420287" y="3947620"/>
            <a:ext cx="2015805" cy="1128925"/>
          </a:xfrm>
          <a:prstGeom prst="rect">
            <a:avLst/>
          </a:prstGeom>
          <a:solidFill>
            <a:srgbClr val="FF6A47"/>
          </a:solidFill>
          <a:ln w="28575">
            <a:solidFill>
              <a:schemeClr val="tx1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solidFill>
                  <a:schemeClr val="tx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SUBJECT PRONOUN</a:t>
            </a:r>
          </a:p>
        </p:txBody>
      </p:sp>
      <p:sp>
        <p:nvSpPr>
          <p:cNvPr id="19" name="Oval 18">
            <a:hlinkClick r:id="rId4" action="ppaction://hlinksldjump"/>
          </p:cNvPr>
          <p:cNvSpPr/>
          <p:nvPr/>
        </p:nvSpPr>
        <p:spPr>
          <a:xfrm>
            <a:off x="11010448" y="4942662"/>
            <a:ext cx="1051560" cy="105156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ln w="3175">
                <a:solidFill>
                  <a:schemeClr val="bg1">
                    <a:lumMod val="50000"/>
                  </a:schemeClr>
                </a:solidFill>
              </a:ln>
              <a:latin typeface="Freestyle Script" panose="030804020302050B0404" pitchFamily="66" charset="0"/>
            </a:endParaRPr>
          </a:p>
        </p:txBody>
      </p:sp>
      <p:sp>
        <p:nvSpPr>
          <p:cNvPr id="20" name="TextBox 19">
            <a:hlinkClick r:id="rId5" action="ppaction://hlinksldjump"/>
          </p:cNvPr>
          <p:cNvSpPr txBox="1"/>
          <p:nvPr/>
        </p:nvSpPr>
        <p:spPr>
          <a:xfrm>
            <a:off x="10812465" y="5040115"/>
            <a:ext cx="142080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Exercise 1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21" name="Oval 20">
            <a:hlinkClick r:id="rId6" action="ppaction://hlinksldjump"/>
          </p:cNvPr>
          <p:cNvSpPr/>
          <p:nvPr/>
        </p:nvSpPr>
        <p:spPr>
          <a:xfrm>
            <a:off x="10994306" y="3597258"/>
            <a:ext cx="1051560" cy="1051560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ln w="3175">
                <a:solidFill>
                  <a:schemeClr val="bg1">
                    <a:lumMod val="50000"/>
                  </a:schemeClr>
                </a:solidFill>
              </a:ln>
              <a:latin typeface="Freestyle Script" panose="030804020302050B0404" pitchFamily="66" charset="0"/>
            </a:endParaRPr>
          </a:p>
        </p:txBody>
      </p:sp>
      <p:sp>
        <p:nvSpPr>
          <p:cNvPr id="22" name="TextBox 21">
            <a:hlinkClick r:id="rId6" action="ppaction://hlinksldjump"/>
          </p:cNvPr>
          <p:cNvSpPr txBox="1"/>
          <p:nvPr/>
        </p:nvSpPr>
        <p:spPr>
          <a:xfrm>
            <a:off x="10612785" y="3911862"/>
            <a:ext cx="1674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Pronouns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23" name="TextBox 22">
            <a:hlinkClick r:id="rId6" action="ppaction://hlinksldjump"/>
          </p:cNvPr>
          <p:cNvSpPr txBox="1"/>
          <p:nvPr/>
        </p:nvSpPr>
        <p:spPr>
          <a:xfrm>
            <a:off x="10659748" y="3742681"/>
            <a:ext cx="164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solidFill>
                  <a:sysClr val="windowText" lastClr="000000"/>
                </a:solidFill>
                <a:latin typeface="Century Gothic" panose="020B0502020202020204" pitchFamily="34" charset="0"/>
              </a:rPr>
              <a:t>t</a:t>
            </a:r>
            <a:r>
              <a:rPr lang="en-GB" sz="1600" dirty="0" smtClean="0">
                <a:solidFill>
                  <a:sysClr val="windowText" lastClr="000000"/>
                </a:solidFill>
                <a:latin typeface="Century Gothic" panose="020B0502020202020204" pitchFamily="34" charset="0"/>
              </a:rPr>
              <a:t>ypes of</a:t>
            </a:r>
            <a:endParaRPr lang="en-GB" sz="1600" dirty="0">
              <a:solidFill>
                <a:sysClr val="windowText" lastClr="0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4" name="Oval 23">
            <a:hlinkClick r:id="rId7" action="ppaction://hlinksldjump"/>
          </p:cNvPr>
          <p:cNvSpPr/>
          <p:nvPr/>
        </p:nvSpPr>
        <p:spPr>
          <a:xfrm>
            <a:off x="10953951" y="2264684"/>
            <a:ext cx="1051560" cy="105156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ln w="3175">
                <a:solidFill>
                  <a:schemeClr val="bg1">
                    <a:lumMod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5" name="TextBox 24">
            <a:hlinkClick r:id="rId7" action="ppaction://hlinksldjump"/>
          </p:cNvPr>
          <p:cNvSpPr txBox="1"/>
          <p:nvPr/>
        </p:nvSpPr>
        <p:spPr>
          <a:xfrm>
            <a:off x="10599039" y="2374965"/>
            <a:ext cx="17024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Personal Pronouns</a:t>
            </a:r>
            <a:endParaRPr lang="en-GB" sz="24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26" name="TextBox 25">
            <a:hlinkClick r:id="rId7" action="ppaction://hlinksldjump"/>
          </p:cNvPr>
          <p:cNvSpPr txBox="1"/>
          <p:nvPr/>
        </p:nvSpPr>
        <p:spPr>
          <a:xfrm>
            <a:off x="10978023" y="2160969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Back to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8" name="Oval 17">
            <a:hlinkClick r:id="rId8" action="ppaction://hlinksldjump"/>
          </p:cNvPr>
          <p:cNvSpPr/>
          <p:nvPr/>
        </p:nvSpPr>
        <p:spPr>
          <a:xfrm>
            <a:off x="10924483" y="87312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27" name="TextBox 26">
            <a:hlinkClick r:id="rId8" action="ppaction://hlinksldjump"/>
          </p:cNvPr>
          <p:cNvSpPr txBox="1"/>
          <p:nvPr/>
        </p:nvSpPr>
        <p:spPr>
          <a:xfrm>
            <a:off x="10842479" y="110651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497972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10953951" y="2264684"/>
            <a:ext cx="1051560" cy="1051560"/>
          </a:xfrm>
          <a:prstGeom prst="ellipse">
            <a:avLst/>
          </a:prstGeom>
          <a:solidFill>
            <a:srgbClr val="FF0066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ln w="3175">
                <a:solidFill>
                  <a:schemeClr val="bg1">
                    <a:lumMod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hlinkClick r:id="" action="ppaction://hlinkshowjump?jump=nextslide"/>
          </p:cNvPr>
          <p:cNvSpPr txBox="1"/>
          <p:nvPr/>
        </p:nvSpPr>
        <p:spPr>
          <a:xfrm>
            <a:off x="10666014" y="2313410"/>
            <a:ext cx="15684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Next Question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580165" y="5430837"/>
            <a:ext cx="9664071" cy="1325563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bliqueTopLeft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6600" b="1" dirty="0" smtClean="0">
                <a:ln w="28575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Yeah! You get a star! </a:t>
            </a:r>
            <a:endParaRPr lang="en-GB" sz="6600" b="1" dirty="0">
              <a:ln w="28575"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hlinkClick r:id="" action="ppaction://hlinkshowjump?jump=nextslide"/>
          </p:cNvPr>
          <p:cNvSpPr txBox="1"/>
          <p:nvPr/>
        </p:nvSpPr>
        <p:spPr>
          <a:xfrm>
            <a:off x="10978023" y="2160969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here to the 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9" name="Oval 8">
            <a:hlinkClick r:id="rId4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941251"/>
      </p:ext>
    </p:extLst>
  </p:cSld>
  <p:clrMapOvr>
    <a:masterClrMapping/>
  </p:clrMapOvr>
  <p:transition>
    <p:blinds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Oval 4"/>
          <p:cNvSpPr>
            <a:spLocks noChangeArrowheads="1"/>
          </p:cNvSpPr>
          <p:nvPr/>
        </p:nvSpPr>
        <p:spPr bwMode="auto">
          <a:xfrm>
            <a:off x="2438400" y="0"/>
            <a:ext cx="7848600" cy="6858000"/>
          </a:xfrm>
          <a:prstGeom prst="ellipse">
            <a:avLst/>
          </a:prstGeom>
          <a:solidFill>
            <a:srgbClr val="FFFF00"/>
          </a:solidFill>
          <a:ln w="76200" cmpd="tri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4102" name="Line 6"/>
          <p:cNvSpPr>
            <a:spLocks noChangeShapeType="1"/>
          </p:cNvSpPr>
          <p:nvPr/>
        </p:nvSpPr>
        <p:spPr bwMode="auto">
          <a:xfrm>
            <a:off x="2438400" y="3462339"/>
            <a:ext cx="78486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3" name="Line 7"/>
          <p:cNvSpPr>
            <a:spLocks noChangeShapeType="1"/>
          </p:cNvSpPr>
          <p:nvPr/>
        </p:nvSpPr>
        <p:spPr bwMode="auto">
          <a:xfrm>
            <a:off x="6477000" y="0"/>
            <a:ext cx="0" cy="6858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4" name="Line 8"/>
          <p:cNvSpPr>
            <a:spLocks noChangeShapeType="1"/>
          </p:cNvSpPr>
          <p:nvPr/>
        </p:nvSpPr>
        <p:spPr bwMode="auto">
          <a:xfrm flipV="1">
            <a:off x="3352800" y="1371600"/>
            <a:ext cx="6172200" cy="4191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5" name="Line 9"/>
          <p:cNvSpPr>
            <a:spLocks noChangeShapeType="1"/>
          </p:cNvSpPr>
          <p:nvPr/>
        </p:nvSpPr>
        <p:spPr bwMode="auto">
          <a:xfrm flipH="1" flipV="1">
            <a:off x="3505200" y="1066800"/>
            <a:ext cx="5715000" cy="4648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8" name="Oval 12"/>
          <p:cNvSpPr>
            <a:spLocks noChangeArrowheads="1"/>
          </p:cNvSpPr>
          <p:nvPr/>
        </p:nvSpPr>
        <p:spPr bwMode="auto">
          <a:xfrm>
            <a:off x="4876800" y="609600"/>
            <a:ext cx="1295400" cy="1295400"/>
          </a:xfrm>
          <a:prstGeom prst="ellipse">
            <a:avLst/>
          </a:prstGeom>
          <a:solidFill>
            <a:srgbClr val="FF00FF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4109" name="Oval 13"/>
          <p:cNvSpPr>
            <a:spLocks noChangeArrowheads="1"/>
          </p:cNvSpPr>
          <p:nvPr/>
        </p:nvSpPr>
        <p:spPr bwMode="auto">
          <a:xfrm>
            <a:off x="6934200" y="609600"/>
            <a:ext cx="1295400" cy="1295400"/>
          </a:xfrm>
          <a:prstGeom prst="ellipse">
            <a:avLst/>
          </a:prstGeom>
          <a:solidFill>
            <a:srgbClr val="00FF00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4110" name="Oval 14"/>
          <p:cNvSpPr>
            <a:spLocks noChangeArrowheads="1"/>
          </p:cNvSpPr>
          <p:nvPr/>
        </p:nvSpPr>
        <p:spPr bwMode="auto">
          <a:xfrm>
            <a:off x="8458200" y="2057400"/>
            <a:ext cx="1295400" cy="1295400"/>
          </a:xfrm>
          <a:prstGeom prst="ellipse">
            <a:avLst/>
          </a:prstGeom>
          <a:solidFill>
            <a:srgbClr val="33CCCC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4111" name="Oval 15"/>
          <p:cNvSpPr>
            <a:spLocks noChangeArrowheads="1"/>
          </p:cNvSpPr>
          <p:nvPr/>
        </p:nvSpPr>
        <p:spPr bwMode="auto">
          <a:xfrm>
            <a:off x="8458200" y="3657600"/>
            <a:ext cx="1295400" cy="12954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4112" name="Oval 16"/>
          <p:cNvSpPr>
            <a:spLocks noChangeArrowheads="1"/>
          </p:cNvSpPr>
          <p:nvPr/>
        </p:nvSpPr>
        <p:spPr bwMode="auto">
          <a:xfrm>
            <a:off x="6781800" y="4876800"/>
            <a:ext cx="1295400" cy="1295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5</a:t>
            </a:r>
          </a:p>
        </p:txBody>
      </p:sp>
      <p:sp>
        <p:nvSpPr>
          <p:cNvPr id="4113" name="Oval 17"/>
          <p:cNvSpPr>
            <a:spLocks noChangeArrowheads="1"/>
          </p:cNvSpPr>
          <p:nvPr/>
        </p:nvSpPr>
        <p:spPr bwMode="auto">
          <a:xfrm>
            <a:off x="4800600" y="4876800"/>
            <a:ext cx="1295400" cy="1295400"/>
          </a:xfrm>
          <a:prstGeom prst="ellipse">
            <a:avLst/>
          </a:prstGeom>
          <a:solidFill>
            <a:srgbClr val="9933FF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6</a:t>
            </a:r>
          </a:p>
        </p:txBody>
      </p:sp>
      <p:sp>
        <p:nvSpPr>
          <p:cNvPr id="4114" name="Oval 18"/>
          <p:cNvSpPr>
            <a:spLocks noChangeArrowheads="1"/>
          </p:cNvSpPr>
          <p:nvPr/>
        </p:nvSpPr>
        <p:spPr bwMode="auto">
          <a:xfrm>
            <a:off x="3124200" y="3581400"/>
            <a:ext cx="1295400" cy="1295400"/>
          </a:xfrm>
          <a:prstGeom prst="ellipse">
            <a:avLst/>
          </a:prstGeom>
          <a:solidFill>
            <a:srgbClr val="FF9900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7</a:t>
            </a:r>
          </a:p>
        </p:txBody>
      </p:sp>
      <p:sp>
        <p:nvSpPr>
          <p:cNvPr id="4115" name="Oval 19"/>
          <p:cNvSpPr>
            <a:spLocks noChangeArrowheads="1"/>
          </p:cNvSpPr>
          <p:nvPr/>
        </p:nvSpPr>
        <p:spPr bwMode="auto">
          <a:xfrm>
            <a:off x="3276600" y="1981200"/>
            <a:ext cx="1295400" cy="1295400"/>
          </a:xfrm>
          <a:prstGeom prst="ellipse">
            <a:avLst/>
          </a:prstGeom>
          <a:solidFill>
            <a:srgbClr val="3366FF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8</a:t>
            </a:r>
          </a:p>
        </p:txBody>
      </p:sp>
      <p:sp>
        <p:nvSpPr>
          <p:cNvPr id="4116" name="AutoShape 20"/>
          <p:cNvSpPr>
            <a:spLocks noChangeArrowheads="1"/>
          </p:cNvSpPr>
          <p:nvPr/>
        </p:nvSpPr>
        <p:spPr bwMode="auto">
          <a:xfrm>
            <a:off x="6096000" y="1066800"/>
            <a:ext cx="838200" cy="2514600"/>
          </a:xfrm>
          <a:prstGeom prst="upArrow">
            <a:avLst>
              <a:gd name="adj1" fmla="val 50000"/>
              <a:gd name="adj2" fmla="val 75000"/>
            </a:avLst>
          </a:prstGeom>
          <a:solidFill>
            <a:srgbClr val="660066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vert="eaVert" wrap="none" anchor="ctr"/>
          <a:lstStyle/>
          <a:p>
            <a:endParaRPr lang="en-GB"/>
          </a:p>
        </p:txBody>
      </p:sp>
      <p:sp>
        <p:nvSpPr>
          <p:cNvPr id="4117" name="AutoShape 21">
            <a:hlinkClick r:id="" action="ppaction://hlinkshowjump?jump=nextslide" highlightClick="1">
              <a:snd r:embed="rId3" name="Drum Roll (snare).wav"/>
            </a:hlinkClick>
          </p:cNvPr>
          <p:cNvSpPr>
            <a:spLocks noChangeArrowheads="1"/>
          </p:cNvSpPr>
          <p:nvPr/>
        </p:nvSpPr>
        <p:spPr bwMode="auto">
          <a:xfrm>
            <a:off x="1600200" y="5715000"/>
            <a:ext cx="1752600" cy="990600"/>
          </a:xfrm>
          <a:prstGeom prst="actionButtonBlank">
            <a:avLst/>
          </a:prstGeom>
          <a:solidFill>
            <a:srgbClr val="AAFF44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4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SPIN</a:t>
            </a:r>
          </a:p>
        </p:txBody>
      </p:sp>
    </p:spTree>
    <p:extLst>
      <p:ext uri="{BB962C8B-B14F-4D97-AF65-F5344CB8AC3E}">
        <p14:creationId xmlns:p14="http://schemas.microsoft.com/office/powerpoint/2010/main" val="138510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Oval 2"/>
          <p:cNvSpPr>
            <a:spLocks noChangeArrowheads="1"/>
          </p:cNvSpPr>
          <p:nvPr/>
        </p:nvSpPr>
        <p:spPr bwMode="auto">
          <a:xfrm>
            <a:off x="2438400" y="0"/>
            <a:ext cx="7848600" cy="6858000"/>
          </a:xfrm>
          <a:prstGeom prst="ellipse">
            <a:avLst/>
          </a:prstGeom>
          <a:solidFill>
            <a:srgbClr val="FFFF00"/>
          </a:solidFill>
          <a:ln w="76200" cmpd="tri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endParaRPr lang="en-GB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5603" name="Line 3"/>
          <p:cNvSpPr>
            <a:spLocks noChangeShapeType="1"/>
          </p:cNvSpPr>
          <p:nvPr/>
        </p:nvSpPr>
        <p:spPr bwMode="auto">
          <a:xfrm>
            <a:off x="2438400" y="3462339"/>
            <a:ext cx="78486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5604" name="Line 4"/>
          <p:cNvSpPr>
            <a:spLocks noChangeShapeType="1"/>
          </p:cNvSpPr>
          <p:nvPr/>
        </p:nvSpPr>
        <p:spPr bwMode="auto">
          <a:xfrm>
            <a:off x="6477000" y="0"/>
            <a:ext cx="0" cy="6858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5605" name="Line 5"/>
          <p:cNvSpPr>
            <a:spLocks noChangeShapeType="1"/>
          </p:cNvSpPr>
          <p:nvPr/>
        </p:nvSpPr>
        <p:spPr bwMode="auto">
          <a:xfrm flipV="1">
            <a:off x="3352800" y="1371600"/>
            <a:ext cx="6172200" cy="4191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5606" name="Line 6"/>
          <p:cNvSpPr>
            <a:spLocks noChangeShapeType="1"/>
          </p:cNvSpPr>
          <p:nvPr/>
        </p:nvSpPr>
        <p:spPr bwMode="auto">
          <a:xfrm flipH="1" flipV="1">
            <a:off x="3505200" y="1066800"/>
            <a:ext cx="5715000" cy="4648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5607" name="Oval 7"/>
          <p:cNvSpPr>
            <a:spLocks noChangeArrowheads="1"/>
          </p:cNvSpPr>
          <p:nvPr/>
        </p:nvSpPr>
        <p:spPr bwMode="auto">
          <a:xfrm>
            <a:off x="4876800" y="609600"/>
            <a:ext cx="1295400" cy="1295400"/>
          </a:xfrm>
          <a:prstGeom prst="ellipse">
            <a:avLst/>
          </a:prstGeom>
          <a:solidFill>
            <a:srgbClr val="FF00FF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25608" name="Oval 8"/>
          <p:cNvSpPr>
            <a:spLocks noChangeArrowheads="1"/>
          </p:cNvSpPr>
          <p:nvPr/>
        </p:nvSpPr>
        <p:spPr bwMode="auto">
          <a:xfrm>
            <a:off x="6934200" y="609600"/>
            <a:ext cx="1295400" cy="1295400"/>
          </a:xfrm>
          <a:prstGeom prst="ellipse">
            <a:avLst/>
          </a:prstGeom>
          <a:solidFill>
            <a:srgbClr val="00FF0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25609" name="Oval 9"/>
          <p:cNvSpPr>
            <a:spLocks noChangeArrowheads="1"/>
          </p:cNvSpPr>
          <p:nvPr/>
        </p:nvSpPr>
        <p:spPr bwMode="auto">
          <a:xfrm>
            <a:off x="8458200" y="2057400"/>
            <a:ext cx="1295400" cy="1295400"/>
          </a:xfrm>
          <a:prstGeom prst="ellipse">
            <a:avLst/>
          </a:prstGeom>
          <a:solidFill>
            <a:srgbClr val="33CCCC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25610" name="Oval 10"/>
          <p:cNvSpPr>
            <a:spLocks noChangeArrowheads="1"/>
          </p:cNvSpPr>
          <p:nvPr/>
        </p:nvSpPr>
        <p:spPr bwMode="auto">
          <a:xfrm>
            <a:off x="8458200" y="3657600"/>
            <a:ext cx="1295400" cy="12954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25611" name="Oval 11"/>
          <p:cNvSpPr>
            <a:spLocks noChangeArrowheads="1"/>
          </p:cNvSpPr>
          <p:nvPr/>
        </p:nvSpPr>
        <p:spPr bwMode="auto">
          <a:xfrm>
            <a:off x="6781800" y="4876800"/>
            <a:ext cx="1295400" cy="1295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5</a:t>
            </a:r>
          </a:p>
        </p:txBody>
      </p:sp>
      <p:sp>
        <p:nvSpPr>
          <p:cNvPr id="25612" name="Oval 12"/>
          <p:cNvSpPr>
            <a:spLocks noChangeArrowheads="1"/>
          </p:cNvSpPr>
          <p:nvPr/>
        </p:nvSpPr>
        <p:spPr bwMode="auto">
          <a:xfrm>
            <a:off x="4800600" y="4876800"/>
            <a:ext cx="1295400" cy="1295400"/>
          </a:xfrm>
          <a:prstGeom prst="ellipse">
            <a:avLst/>
          </a:prstGeom>
          <a:solidFill>
            <a:srgbClr val="9933FF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6</a:t>
            </a:r>
          </a:p>
        </p:txBody>
      </p:sp>
      <p:sp>
        <p:nvSpPr>
          <p:cNvPr id="25613" name="Oval 13"/>
          <p:cNvSpPr>
            <a:spLocks noChangeArrowheads="1"/>
          </p:cNvSpPr>
          <p:nvPr/>
        </p:nvSpPr>
        <p:spPr bwMode="auto">
          <a:xfrm>
            <a:off x="3124200" y="3581400"/>
            <a:ext cx="1295400" cy="1295400"/>
          </a:xfrm>
          <a:prstGeom prst="ellipse">
            <a:avLst/>
          </a:prstGeom>
          <a:solidFill>
            <a:srgbClr val="FF990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7</a:t>
            </a:r>
          </a:p>
        </p:txBody>
      </p:sp>
      <p:sp>
        <p:nvSpPr>
          <p:cNvPr id="25614" name="Oval 14"/>
          <p:cNvSpPr>
            <a:spLocks noChangeArrowheads="1"/>
          </p:cNvSpPr>
          <p:nvPr/>
        </p:nvSpPr>
        <p:spPr bwMode="auto">
          <a:xfrm>
            <a:off x="3276600" y="1981200"/>
            <a:ext cx="1295400" cy="1295400"/>
          </a:xfrm>
          <a:prstGeom prst="ellipse">
            <a:avLst/>
          </a:prstGeom>
          <a:solidFill>
            <a:srgbClr val="3366FF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8</a:t>
            </a:r>
          </a:p>
        </p:txBody>
      </p:sp>
      <p:sp>
        <p:nvSpPr>
          <p:cNvPr id="25615" name="AutoShape 15"/>
          <p:cNvSpPr>
            <a:spLocks noChangeArrowheads="1"/>
          </p:cNvSpPr>
          <p:nvPr/>
        </p:nvSpPr>
        <p:spPr bwMode="auto">
          <a:xfrm rot="6499915">
            <a:off x="7010400" y="2514600"/>
            <a:ext cx="838200" cy="2514600"/>
          </a:xfrm>
          <a:prstGeom prst="upArrow">
            <a:avLst>
              <a:gd name="adj1" fmla="val 50000"/>
              <a:gd name="adj2" fmla="val 75000"/>
            </a:avLst>
          </a:prstGeom>
          <a:solidFill>
            <a:srgbClr val="660066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vert="eaVert" wrap="none" anchor="ctr"/>
          <a:lstStyle/>
          <a:p>
            <a:endParaRPr lang="en-GB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8" name="Action Button: Help 17">
            <a:hlinkClick r:id="" action="ppaction://hlinkshowjump?jump=nextslide" highlightClick="1"/>
          </p:cNvPr>
          <p:cNvSpPr/>
          <p:nvPr/>
        </p:nvSpPr>
        <p:spPr>
          <a:xfrm>
            <a:off x="9429750" y="5672139"/>
            <a:ext cx="1790700" cy="990600"/>
          </a:xfrm>
          <a:prstGeom prst="actionButtonHelp">
            <a:avLst/>
          </a:prstGeom>
          <a:solidFill>
            <a:srgbClr val="33FA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4377589"/>
      </p:ext>
    </p:extLst>
  </p:cSld>
  <p:clrMapOvr>
    <a:masterClrMapping/>
  </p:clrMapOvr>
  <p:transition spd="slow"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ded Corner 2"/>
          <p:cNvSpPr/>
          <p:nvPr/>
        </p:nvSpPr>
        <p:spPr>
          <a:xfrm>
            <a:off x="1378855" y="972457"/>
            <a:ext cx="9281160" cy="5431536"/>
          </a:xfrm>
          <a:prstGeom prst="foldedCorner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FF0066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bliqueTop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1455649" y="1665333"/>
            <a:ext cx="8904849" cy="17543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Soraya is a trustworthy friend. _______ have been friends for 10 years.</a:t>
            </a:r>
          </a:p>
          <a:p>
            <a:pPr algn="just"/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1527135" y="3530900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a.	We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1527135" y="4137647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b.	He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1527134" y="4765395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c.	They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hlinkClick r:id="rId4" action="ppaction://hlinksldjump"/>
          </p:cNvPr>
          <p:cNvSpPr txBox="1"/>
          <p:nvPr/>
        </p:nvSpPr>
        <p:spPr>
          <a:xfrm>
            <a:off x="1527134" y="5302364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d.	It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359228" y="522513"/>
            <a:ext cx="7199812" cy="828945"/>
          </a:xfrm>
          <a:prstGeom prst="rect">
            <a:avLst/>
          </a:prstGeom>
          <a:solidFill>
            <a:srgbClr val="73FF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Question for Group </a:t>
            </a:r>
            <a:endParaRPr lang="en-GB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5" name="Oval 10"/>
          <p:cNvSpPr>
            <a:spLocks noChangeArrowheads="1"/>
          </p:cNvSpPr>
          <p:nvPr/>
        </p:nvSpPr>
        <p:spPr bwMode="auto">
          <a:xfrm>
            <a:off x="6600371" y="144961"/>
            <a:ext cx="1295400" cy="12954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16" name="Oval 15">
            <a:hlinkClick r:id="rId5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7" name="TextBox 16">
            <a:hlinkClick r:id="rId5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367265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001487" y="5834743"/>
            <a:ext cx="10242750" cy="921657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bliqueTopLeft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6600" b="1" dirty="0" smtClean="0">
                <a:ln w="28575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Oops! Wrong Answer!</a:t>
            </a:r>
            <a:endParaRPr lang="en-GB" sz="6600" b="1" dirty="0">
              <a:ln w="28575"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11006487" y="2185523"/>
            <a:ext cx="1051560" cy="1051560"/>
          </a:xfrm>
          <a:prstGeom prst="ellipse">
            <a:avLst/>
          </a:prstGeom>
          <a:solidFill>
            <a:srgbClr val="33FA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ln w="3175">
                <a:solidFill>
                  <a:schemeClr val="tx1"/>
                </a:solidFill>
              </a:ln>
              <a:latin typeface="Freestyle Script" panose="030804020302050B0404" pitchFamily="66" charset="0"/>
            </a:endParaRPr>
          </a:p>
        </p:txBody>
      </p:sp>
      <p:sp>
        <p:nvSpPr>
          <p:cNvPr id="5" name="TextBox 4">
            <a:hlinkClick r:id="" action="ppaction://hlinkshowjump?jump=previousslide"/>
          </p:cNvPr>
          <p:cNvSpPr txBox="1"/>
          <p:nvPr/>
        </p:nvSpPr>
        <p:spPr>
          <a:xfrm>
            <a:off x="10749692" y="2185523"/>
            <a:ext cx="15651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ckerli One" panose="02000503000000020003" pitchFamily="2" charset="0"/>
              </a:rPr>
              <a:t>Try Again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7" name="TextBox 6">
            <a:hlinkClick r:id="" action="ppaction://hlinkshowjump?jump=previousslide"/>
          </p:cNvPr>
          <p:cNvSpPr txBox="1"/>
          <p:nvPr/>
        </p:nvSpPr>
        <p:spPr>
          <a:xfrm>
            <a:off x="11035356" y="2126042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here to 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8" name="Oval 7">
            <a:hlinkClick r:id="rId4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9" name="TextBox 8">
            <a:hlinkClick r:id="rId4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271315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fracture"/>
        <p:sndAc>
          <p:stSnd>
            <p:snd r:embed="rId2" name="explode.wav"/>
          </p:stSnd>
        </p:sndAc>
      </p:transition>
    </mc:Choice>
    <mc:Fallback>
      <p:transition spd="slow">
        <p:fade/>
        <p:sndAc>
          <p:stSnd>
            <p:snd r:embed="rId2" name="explod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1580165" y="5430837"/>
            <a:ext cx="9664071" cy="1325563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bliqueTopLeft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6600" b="1" dirty="0" smtClean="0">
                <a:ln w="28575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Yeah! You get a star! </a:t>
            </a:r>
            <a:endParaRPr lang="en-GB" sz="6600" b="1" dirty="0">
              <a:ln w="28575"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10774244" y="2230238"/>
            <a:ext cx="1051560" cy="1051560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0" name="TextBox 9">
            <a:hlinkClick r:id="" action="ppaction://hlinkshowjump?jump=nextslide"/>
          </p:cNvPr>
          <p:cNvSpPr txBox="1"/>
          <p:nvPr/>
        </p:nvSpPr>
        <p:spPr>
          <a:xfrm>
            <a:off x="10742528" y="2131974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to see more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hlinkClick r:id="" action="ppaction://hlinkshowjump?jump=nextslide"/>
          </p:cNvPr>
          <p:cNvSpPr txBox="1"/>
          <p:nvPr/>
        </p:nvSpPr>
        <p:spPr>
          <a:xfrm>
            <a:off x="10636451" y="2278965"/>
            <a:ext cx="121556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Next Page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1828522"/>
      </p:ext>
    </p:extLst>
  </p:cSld>
  <p:clrMapOvr>
    <a:masterClrMapping/>
  </p:clrMapOvr>
  <p:transition>
    <p:blinds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64950" y="515901"/>
            <a:ext cx="9429505" cy="991892"/>
          </a:xfrm>
          <a:prstGeom prst="rect">
            <a:avLst/>
          </a:prstGeom>
          <a:solidFill>
            <a:srgbClr val="D10D7D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YOU HAVE REACHED THE END OF THE SLIDES! </a:t>
            </a:r>
          </a:p>
          <a:p>
            <a:pPr algn="ctr"/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PRESS THIS BUTTON</a:t>
            </a:r>
            <a:endParaRPr lang="en-GB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4" name="Oval 3">
            <a:hlinkClick r:id="rId4" action="ppaction://hlinksldjump"/>
          </p:cNvPr>
          <p:cNvSpPr/>
          <p:nvPr/>
        </p:nvSpPr>
        <p:spPr>
          <a:xfrm rot="714705">
            <a:off x="9624449" y="267678"/>
            <a:ext cx="1704813" cy="1653862"/>
          </a:xfrm>
          <a:prstGeom prst="ellipse">
            <a:avLst/>
          </a:prstGeom>
          <a:solidFill>
            <a:srgbClr val="F09AAC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5" name="TextBox 4">
            <a:hlinkClick r:id="rId4" action="ppaction://hlinksldjump"/>
          </p:cNvPr>
          <p:cNvSpPr txBox="1"/>
          <p:nvPr/>
        </p:nvSpPr>
        <p:spPr>
          <a:xfrm rot="714705">
            <a:off x="9491500" y="515901"/>
            <a:ext cx="19707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Click Me</a:t>
            </a:r>
            <a:endParaRPr lang="en-GB" sz="40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6" name="Right Arrow 5"/>
          <p:cNvSpPr/>
          <p:nvPr/>
        </p:nvSpPr>
        <p:spPr>
          <a:xfrm>
            <a:off x="8517106" y="1002029"/>
            <a:ext cx="907022" cy="555037"/>
          </a:xfrm>
          <a:prstGeom prst="rightArrow">
            <a:avLst/>
          </a:prstGeom>
          <a:solidFill>
            <a:srgbClr val="33FA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910499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pageCurlDouble"/>
        <p:sndAc>
          <p:stSnd>
            <p:snd r:embed="rId2" name="applause.wav"/>
          </p:stSnd>
        </p:sndAc>
      </p:transition>
    </mc:Choice>
    <mc:Fallback>
      <p:transition spd="slow">
        <p:fade/>
        <p:sndAc>
          <p:stSnd>
            <p:snd r:embed="rId2" name="applaus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nip Single Corner Rectangle 6"/>
          <p:cNvSpPr/>
          <p:nvPr/>
        </p:nvSpPr>
        <p:spPr>
          <a:xfrm>
            <a:off x="3094404" y="1987041"/>
            <a:ext cx="7118032" cy="4011242"/>
          </a:xfrm>
          <a:prstGeom prst="snip1Rect">
            <a:avLst/>
          </a:prstGeom>
          <a:gradFill flip="none" rotWithShape="1">
            <a:gsLst>
              <a:gs pos="0">
                <a:srgbClr val="F753A9">
                  <a:shade val="30000"/>
                  <a:satMod val="115000"/>
                </a:srgbClr>
              </a:gs>
              <a:gs pos="50000">
                <a:srgbClr val="F753A9">
                  <a:shade val="67500"/>
                  <a:satMod val="115000"/>
                </a:srgbClr>
              </a:gs>
              <a:gs pos="100000">
                <a:srgbClr val="F753A9">
                  <a:shade val="100000"/>
                  <a:satMod val="115000"/>
                </a:srgbClr>
              </a:gs>
            </a:gsLst>
            <a:lin ang="54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000" b="1" dirty="0" smtClean="0">
              <a:latin typeface="Century Gothic" panose="020B0502020202020204" pitchFamily="34" charset="0"/>
            </a:endParaRPr>
          </a:p>
          <a:p>
            <a:pPr algn="ctr"/>
            <a:r>
              <a:rPr lang="en-MY" sz="3000" b="1" dirty="0">
                <a:latin typeface="Century Gothic" panose="020B0502020202020204" pitchFamily="34" charset="0"/>
              </a:rPr>
              <a:t>It is used to refer to a thing or an animal.</a:t>
            </a:r>
          </a:p>
          <a:p>
            <a:pPr algn="ctr"/>
            <a:r>
              <a:rPr lang="en-GB" sz="3000" b="1" dirty="0" smtClean="0">
                <a:latin typeface="Century Gothic" panose="020B0502020202020204" pitchFamily="34" charset="0"/>
              </a:rPr>
              <a:t>For example:</a:t>
            </a:r>
          </a:p>
          <a:p>
            <a:pPr algn="ctr"/>
            <a:endParaRPr lang="en-GB" sz="3000" b="1" dirty="0">
              <a:latin typeface="Century Gothic" panose="020B0502020202020204" pitchFamily="34" charset="0"/>
            </a:endParaRPr>
          </a:p>
          <a:p>
            <a:pPr algn="ctr"/>
            <a:endParaRPr lang="en-GB" sz="3000" b="1" dirty="0" smtClean="0">
              <a:latin typeface="Century Gothic" panose="020B0502020202020204" pitchFamily="34" charset="0"/>
            </a:endParaRPr>
          </a:p>
          <a:p>
            <a:pPr algn="ctr"/>
            <a:endParaRPr lang="en-GB" sz="3000" b="1" dirty="0">
              <a:latin typeface="Century Gothic" panose="020B0502020202020204" pitchFamily="34" charset="0"/>
            </a:endParaRPr>
          </a:p>
          <a:p>
            <a:pPr algn="ctr"/>
            <a:r>
              <a:rPr lang="en-GB" sz="3000" b="1" dirty="0" smtClean="0">
                <a:latin typeface="Century Gothic" panose="020B0502020202020204" pitchFamily="34" charset="0"/>
              </a:rPr>
              <a:t>  </a:t>
            </a:r>
            <a:endParaRPr lang="en-GB" sz="3000" b="1" dirty="0">
              <a:latin typeface="Century Gothic" panose="020B0502020202020204" pitchFamily="34" charset="0"/>
            </a:endParaRPr>
          </a:p>
          <a:p>
            <a:pPr algn="ctr"/>
            <a:endParaRPr lang="en-GB" sz="3000" b="1" dirty="0"/>
          </a:p>
        </p:txBody>
      </p:sp>
      <p:sp>
        <p:nvSpPr>
          <p:cNvPr id="2" name="Oval 1"/>
          <p:cNvSpPr/>
          <p:nvPr/>
        </p:nvSpPr>
        <p:spPr>
          <a:xfrm>
            <a:off x="295365" y="248192"/>
            <a:ext cx="3310128" cy="3026664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163" r="-31977"/>
            </a:stretch>
          </a:blip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/>
          <p:cNvSpPr/>
          <p:nvPr/>
        </p:nvSpPr>
        <p:spPr>
          <a:xfrm>
            <a:off x="3605493" y="248192"/>
            <a:ext cx="5870448" cy="996696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 smtClean="0"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Personal Pronoun: It</a:t>
            </a:r>
            <a:endParaRPr lang="en-GB" sz="3200" b="1" dirty="0">
              <a:ln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76551" y="5430044"/>
            <a:ext cx="9405257" cy="937794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Century Gothic" panose="020B0502020202020204" pitchFamily="34" charset="0"/>
              </a:rPr>
              <a:t>My dog’s name is Scooby. </a:t>
            </a:r>
            <a:r>
              <a:rPr lang="en-GB" sz="2800" b="1" u="sng" dirty="0" smtClean="0">
                <a:solidFill>
                  <a:srgbClr val="FFFF00"/>
                </a:solidFill>
                <a:latin typeface="Century Gothic" panose="020B0502020202020204" pitchFamily="34" charset="0"/>
              </a:rPr>
              <a:t>It</a:t>
            </a:r>
            <a:r>
              <a:rPr lang="en-GB" sz="2800" b="1" dirty="0" smtClean="0">
                <a:solidFill>
                  <a:srgbClr val="FFFF00"/>
                </a:solidFill>
                <a:latin typeface="Century Gothic" panose="020B0502020202020204" pitchFamily="34" charset="0"/>
              </a:rPr>
              <a:t> </a:t>
            </a:r>
            <a:r>
              <a:rPr lang="en-GB" sz="2800" b="1" dirty="0" smtClean="0">
                <a:latin typeface="Century Gothic" panose="020B0502020202020204" pitchFamily="34" charset="0"/>
              </a:rPr>
              <a:t>loves to eat dog treats.</a:t>
            </a:r>
            <a:endParaRPr lang="en-GB" sz="2800" b="1" dirty="0">
              <a:latin typeface="Century Gothic" panose="020B0502020202020204" pitchFamily="34" charset="0"/>
            </a:endParaRPr>
          </a:p>
        </p:txBody>
      </p:sp>
      <p:sp>
        <p:nvSpPr>
          <p:cNvPr id="9" name="Down Arrow 8"/>
          <p:cNvSpPr/>
          <p:nvPr/>
        </p:nvSpPr>
        <p:spPr>
          <a:xfrm>
            <a:off x="5460856" y="5028107"/>
            <a:ext cx="493486" cy="619400"/>
          </a:xfrm>
          <a:prstGeom prst="downArrow">
            <a:avLst/>
          </a:prstGeom>
          <a:solidFill>
            <a:srgbClr val="FF33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/>
        </p:nvSpPr>
        <p:spPr>
          <a:xfrm>
            <a:off x="4829850" y="4123428"/>
            <a:ext cx="2015805" cy="1128925"/>
          </a:xfrm>
          <a:prstGeom prst="rect">
            <a:avLst/>
          </a:prstGeom>
          <a:solidFill>
            <a:srgbClr val="FF6A47"/>
          </a:solidFill>
          <a:ln w="28575">
            <a:solidFill>
              <a:schemeClr val="tx1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solidFill>
                  <a:schemeClr val="tx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SUBJECT PRONOUN</a:t>
            </a:r>
          </a:p>
        </p:txBody>
      </p:sp>
      <p:sp>
        <p:nvSpPr>
          <p:cNvPr id="19" name="Oval 18">
            <a:hlinkClick r:id="rId4" action="ppaction://hlinksldjump"/>
          </p:cNvPr>
          <p:cNvSpPr/>
          <p:nvPr/>
        </p:nvSpPr>
        <p:spPr>
          <a:xfrm>
            <a:off x="11010448" y="4942662"/>
            <a:ext cx="1051560" cy="105156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ln w="3175">
                <a:solidFill>
                  <a:schemeClr val="bg1">
                    <a:lumMod val="50000"/>
                  </a:schemeClr>
                </a:solidFill>
              </a:ln>
              <a:latin typeface="Freestyle Script" panose="030804020302050B0404" pitchFamily="66" charset="0"/>
            </a:endParaRPr>
          </a:p>
        </p:txBody>
      </p:sp>
      <p:sp>
        <p:nvSpPr>
          <p:cNvPr id="20" name="TextBox 19">
            <a:hlinkClick r:id="rId4" action="ppaction://hlinksldjump"/>
          </p:cNvPr>
          <p:cNvSpPr txBox="1"/>
          <p:nvPr/>
        </p:nvSpPr>
        <p:spPr>
          <a:xfrm>
            <a:off x="10812465" y="5040115"/>
            <a:ext cx="142080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Exercise 1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21" name="Oval 20">
            <a:hlinkClick r:id="rId5" action="ppaction://hlinksldjump"/>
          </p:cNvPr>
          <p:cNvSpPr/>
          <p:nvPr/>
        </p:nvSpPr>
        <p:spPr>
          <a:xfrm>
            <a:off x="10994306" y="3597258"/>
            <a:ext cx="1051560" cy="1051560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ln w="3175">
                <a:solidFill>
                  <a:schemeClr val="bg1">
                    <a:lumMod val="50000"/>
                  </a:schemeClr>
                </a:solidFill>
              </a:ln>
              <a:latin typeface="Freestyle Script" panose="030804020302050B0404" pitchFamily="66" charset="0"/>
            </a:endParaRPr>
          </a:p>
        </p:txBody>
      </p:sp>
      <p:sp>
        <p:nvSpPr>
          <p:cNvPr id="22" name="TextBox 21">
            <a:hlinkClick r:id="rId5" action="ppaction://hlinksldjump"/>
          </p:cNvPr>
          <p:cNvSpPr txBox="1"/>
          <p:nvPr/>
        </p:nvSpPr>
        <p:spPr>
          <a:xfrm>
            <a:off x="10612785" y="3911862"/>
            <a:ext cx="1674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Pronouns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23" name="TextBox 22">
            <a:hlinkClick r:id="rId5" action="ppaction://hlinksldjump"/>
          </p:cNvPr>
          <p:cNvSpPr txBox="1"/>
          <p:nvPr/>
        </p:nvSpPr>
        <p:spPr>
          <a:xfrm>
            <a:off x="10659748" y="3742681"/>
            <a:ext cx="164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solidFill>
                  <a:sysClr val="windowText" lastClr="000000"/>
                </a:solidFill>
                <a:latin typeface="Century Gothic" panose="020B0502020202020204" pitchFamily="34" charset="0"/>
              </a:rPr>
              <a:t>t</a:t>
            </a:r>
            <a:r>
              <a:rPr lang="en-GB" sz="1600" dirty="0" smtClean="0">
                <a:solidFill>
                  <a:sysClr val="windowText" lastClr="000000"/>
                </a:solidFill>
                <a:latin typeface="Century Gothic" panose="020B0502020202020204" pitchFamily="34" charset="0"/>
              </a:rPr>
              <a:t>ypes of</a:t>
            </a:r>
            <a:endParaRPr lang="en-GB" sz="1600" dirty="0">
              <a:solidFill>
                <a:sysClr val="windowText" lastClr="0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4" name="Oval 23">
            <a:hlinkClick r:id="rId6" action="ppaction://hlinksldjump"/>
          </p:cNvPr>
          <p:cNvSpPr/>
          <p:nvPr/>
        </p:nvSpPr>
        <p:spPr>
          <a:xfrm>
            <a:off x="10953951" y="2264684"/>
            <a:ext cx="1051560" cy="105156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ln w="3175">
                <a:solidFill>
                  <a:schemeClr val="bg1">
                    <a:lumMod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5" name="TextBox 24">
            <a:hlinkClick r:id="rId6" action="ppaction://hlinksldjump"/>
          </p:cNvPr>
          <p:cNvSpPr txBox="1"/>
          <p:nvPr/>
        </p:nvSpPr>
        <p:spPr>
          <a:xfrm>
            <a:off x="10599039" y="2374965"/>
            <a:ext cx="17024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Personal Pronouns</a:t>
            </a:r>
            <a:endParaRPr lang="en-GB" sz="24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26" name="TextBox 25">
            <a:hlinkClick r:id="rId6" action="ppaction://hlinksldjump"/>
          </p:cNvPr>
          <p:cNvSpPr txBox="1"/>
          <p:nvPr/>
        </p:nvSpPr>
        <p:spPr>
          <a:xfrm>
            <a:off x="10978023" y="2160969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Back to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8" name="Oval 17">
            <a:hlinkClick r:id="rId7" action="ppaction://hlinksldjump"/>
          </p:cNvPr>
          <p:cNvSpPr/>
          <p:nvPr/>
        </p:nvSpPr>
        <p:spPr>
          <a:xfrm>
            <a:off x="10924483" y="87312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27" name="TextBox 26">
            <a:hlinkClick r:id="rId7" action="ppaction://hlinksldjump"/>
          </p:cNvPr>
          <p:cNvSpPr txBox="1"/>
          <p:nvPr/>
        </p:nvSpPr>
        <p:spPr>
          <a:xfrm>
            <a:off x="10842479" y="110651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04871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000" r="-2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64904" y="784739"/>
            <a:ext cx="10392294" cy="5709339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MY" sz="2400" b="1" dirty="0" smtClean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endParaRPr lang="en-MY" sz="2400" b="1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endParaRPr lang="en-MY" sz="2400" b="1" dirty="0" smtClean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endParaRPr lang="en-MY" sz="2400" b="1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71256" y="792475"/>
            <a:ext cx="3241261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MY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Possessive pronouns are used to show possession</a:t>
            </a:r>
            <a:r>
              <a:rPr lang="en-MY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. Possessive pronouns consists of:</a:t>
            </a:r>
          </a:p>
          <a:p>
            <a:pPr algn="ctr"/>
            <a:r>
              <a:rPr lang="en-MY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Mine</a:t>
            </a:r>
          </a:p>
          <a:p>
            <a:pPr algn="ctr"/>
            <a:r>
              <a:rPr lang="en-MY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Yours</a:t>
            </a:r>
          </a:p>
          <a:p>
            <a:pPr algn="ctr"/>
            <a:r>
              <a:rPr lang="en-MY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His</a:t>
            </a:r>
          </a:p>
          <a:p>
            <a:pPr algn="ctr"/>
            <a:r>
              <a:rPr lang="en-MY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Hers</a:t>
            </a:r>
          </a:p>
          <a:p>
            <a:pPr algn="ctr"/>
            <a:r>
              <a:rPr lang="en-MY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Ours</a:t>
            </a:r>
          </a:p>
          <a:p>
            <a:pPr algn="ctr"/>
            <a:r>
              <a:rPr lang="en-MY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Theirs</a:t>
            </a:r>
            <a:endParaRPr lang="en-MY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4" name="Whose puppy is it_ ESL for kid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67823" y="1325027"/>
            <a:ext cx="7479236" cy="4226441"/>
          </a:xfrm>
          <a:prstGeom prst="rect">
            <a:avLst/>
          </a:prstGeom>
          <a:ln w="9525" cap="flat">
            <a:solidFill>
              <a:srgbClr val="383838"/>
            </a:solidFill>
          </a:ln>
          <a:effectLst>
            <a:outerShdw blurRad="152400" dist="317500" dir="6000000" sx="105000" sy="105000" algn="tl" rotWithShape="0">
              <a:srgbClr val="000000">
                <a:alpha val="30000"/>
              </a:srgbClr>
            </a:outerShdw>
          </a:effectLst>
          <a:scene3d>
            <a:camera prst="perspectiveRight" fov="2100000">
              <a:rot lat="0" lon="20400000" rev="0"/>
            </a:camera>
            <a:lightRig rig="threePt" dir="t"/>
          </a:scene3d>
          <a:sp3d extrusionH="889000" prstMaterial="matte">
            <a:extrusionClr>
              <a:srgbClr val="777777"/>
            </a:extrusionClr>
          </a:sp3d>
        </p:spPr>
      </p:pic>
      <p:sp>
        <p:nvSpPr>
          <p:cNvPr id="13" name="Oval 12"/>
          <p:cNvSpPr/>
          <p:nvPr/>
        </p:nvSpPr>
        <p:spPr>
          <a:xfrm>
            <a:off x="10953951" y="2264684"/>
            <a:ext cx="1051560" cy="1051560"/>
          </a:xfrm>
          <a:prstGeom prst="ellipse">
            <a:avLst/>
          </a:prstGeom>
          <a:solidFill>
            <a:srgbClr val="00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ln w="3175">
                <a:solidFill>
                  <a:schemeClr val="bg1">
                    <a:lumMod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4" name="TextBox 13">
            <a:hlinkClick r:id="" action="ppaction://hlinkshowjump?jump=nextslide"/>
          </p:cNvPr>
          <p:cNvSpPr txBox="1"/>
          <p:nvPr/>
        </p:nvSpPr>
        <p:spPr>
          <a:xfrm>
            <a:off x="10978023" y="2160969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to see more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5" name="TextBox 14">
            <a:hlinkClick r:id="rId6" action="ppaction://hlinksldjump"/>
          </p:cNvPr>
          <p:cNvSpPr txBox="1"/>
          <p:nvPr/>
        </p:nvSpPr>
        <p:spPr>
          <a:xfrm>
            <a:off x="10871946" y="2307960"/>
            <a:ext cx="121556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Next Page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4626" y="138409"/>
            <a:ext cx="4781733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ln w="6350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ckerli One" panose="02000503000000020003" pitchFamily="2" charset="0"/>
              </a:rPr>
              <a:t>Let’s Watch A Video!</a:t>
            </a:r>
            <a:endParaRPr lang="en-GB" sz="3600" b="1" dirty="0">
              <a:ln w="6350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8" name="Oval 17">
            <a:hlinkClick r:id="rId7" action="ppaction://hlinksldjump"/>
          </p:cNvPr>
          <p:cNvSpPr/>
          <p:nvPr/>
        </p:nvSpPr>
        <p:spPr>
          <a:xfrm>
            <a:off x="10994306" y="3597258"/>
            <a:ext cx="1051560" cy="1051560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ln w="3175">
                <a:solidFill>
                  <a:schemeClr val="bg1">
                    <a:lumMod val="50000"/>
                  </a:schemeClr>
                </a:solidFill>
              </a:ln>
              <a:latin typeface="Freestyle Script" panose="030804020302050B0404" pitchFamily="66" charset="0"/>
            </a:endParaRPr>
          </a:p>
        </p:txBody>
      </p:sp>
      <p:sp>
        <p:nvSpPr>
          <p:cNvPr id="19" name="TextBox 18">
            <a:hlinkClick r:id="rId7" action="ppaction://hlinksldjump"/>
          </p:cNvPr>
          <p:cNvSpPr txBox="1"/>
          <p:nvPr/>
        </p:nvSpPr>
        <p:spPr>
          <a:xfrm>
            <a:off x="10612785" y="3911862"/>
            <a:ext cx="1674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Pronouns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21" name="TextBox 20">
            <a:hlinkClick r:id="rId7" action="ppaction://hlinksldjump"/>
          </p:cNvPr>
          <p:cNvSpPr txBox="1"/>
          <p:nvPr/>
        </p:nvSpPr>
        <p:spPr>
          <a:xfrm>
            <a:off x="10659748" y="3742681"/>
            <a:ext cx="164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solidFill>
                  <a:sysClr val="windowText" lastClr="000000"/>
                </a:solidFill>
                <a:latin typeface="Century Gothic" panose="020B0502020202020204" pitchFamily="34" charset="0"/>
              </a:rPr>
              <a:t>t</a:t>
            </a:r>
            <a:r>
              <a:rPr lang="en-GB" sz="1600" dirty="0" smtClean="0">
                <a:solidFill>
                  <a:sysClr val="windowText" lastClr="000000"/>
                </a:solidFill>
                <a:latin typeface="Century Gothic" panose="020B0502020202020204" pitchFamily="34" charset="0"/>
              </a:rPr>
              <a:t>ypes of</a:t>
            </a:r>
            <a:endParaRPr lang="en-GB" sz="1600" dirty="0">
              <a:solidFill>
                <a:sysClr val="windowText" lastClr="0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Oval 21">
            <a:hlinkClick r:id="rId8" action="ppaction://hlinksldjump"/>
          </p:cNvPr>
          <p:cNvSpPr/>
          <p:nvPr/>
        </p:nvSpPr>
        <p:spPr>
          <a:xfrm>
            <a:off x="10924483" y="87312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23" name="TextBox 22">
            <a:hlinkClick r:id="rId8" action="ppaction://hlinksldjump"/>
          </p:cNvPr>
          <p:cNvSpPr txBox="1"/>
          <p:nvPr/>
        </p:nvSpPr>
        <p:spPr>
          <a:xfrm>
            <a:off x="10842479" y="110651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884878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 b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hlinkClick r:id="rId3" action="ppaction://hlinksldjump"/>
          </p:cNvPr>
          <p:cNvSpPr/>
          <p:nvPr/>
        </p:nvSpPr>
        <p:spPr>
          <a:xfrm>
            <a:off x="434340" y="493484"/>
            <a:ext cx="2560320" cy="2560320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>
            <a:hlinkClick r:id="rId3" action="ppaction://hlinksldjump"/>
          </p:cNvPr>
          <p:cNvSpPr/>
          <p:nvPr/>
        </p:nvSpPr>
        <p:spPr>
          <a:xfrm>
            <a:off x="857250" y="2680424"/>
            <a:ext cx="1714500" cy="472440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b="1" dirty="0" smtClean="0"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Mine</a:t>
            </a:r>
            <a:endParaRPr lang="en-GB" sz="3600" b="1" dirty="0">
              <a:ln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4" name="Rectangle 3">
            <a:hlinkClick r:id="rId5" action="ppaction://hlinksldjump"/>
          </p:cNvPr>
          <p:cNvSpPr/>
          <p:nvPr/>
        </p:nvSpPr>
        <p:spPr>
          <a:xfrm>
            <a:off x="4291511" y="463839"/>
            <a:ext cx="2560320" cy="2560320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4393" r="-24655"/>
            </a:stretch>
          </a:blip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hlinkClick r:id="rId7" action="ppaction://hlinksldjump"/>
          </p:cNvPr>
          <p:cNvSpPr/>
          <p:nvPr/>
        </p:nvSpPr>
        <p:spPr>
          <a:xfrm>
            <a:off x="8148683" y="493484"/>
            <a:ext cx="2560320" cy="2560320"/>
          </a:xfrm>
          <a:prstGeom prst="rect">
            <a:avLst/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1698" t="-20951" r="-50842" b="-32700"/>
            </a:stretch>
          </a:blip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hlinkClick r:id="rId9" action="ppaction://hlinksldjump"/>
          </p:cNvPr>
          <p:cNvSpPr/>
          <p:nvPr/>
        </p:nvSpPr>
        <p:spPr>
          <a:xfrm>
            <a:off x="434340" y="3833362"/>
            <a:ext cx="2560320" cy="2560320"/>
          </a:xfrm>
          <a:prstGeom prst="rect">
            <a:avLst/>
          </a:prstGeom>
          <a:blipFill dpi="0"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5350" t="-7053" r="-30206" b="-14218"/>
            </a:stretch>
          </a:blip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hlinkClick r:id="rId11" action="ppaction://hlinksldjump"/>
          </p:cNvPr>
          <p:cNvSpPr/>
          <p:nvPr/>
        </p:nvSpPr>
        <p:spPr>
          <a:xfrm>
            <a:off x="4291511" y="3833362"/>
            <a:ext cx="2560320" cy="2560320"/>
          </a:xfrm>
          <a:prstGeom prst="rect">
            <a:avLst/>
          </a:prstGeom>
          <a:blipFill dpi="0"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8202" t="-3244" r="-15766"/>
            </a:stretch>
          </a:blip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hlinkClick r:id="rId13" action="ppaction://hlinksldjump"/>
          </p:cNvPr>
          <p:cNvSpPr/>
          <p:nvPr/>
        </p:nvSpPr>
        <p:spPr>
          <a:xfrm>
            <a:off x="8148683" y="3833362"/>
            <a:ext cx="2560320" cy="2560320"/>
          </a:xfrm>
          <a:prstGeom prst="rect">
            <a:avLst/>
          </a:prstGeom>
          <a:blipFill dpi="0"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2764" t="136" r="-17078" b="-136"/>
            </a:stretch>
          </a:blip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hlinkClick r:id="rId11" action="ppaction://hlinksldjump"/>
          </p:cNvPr>
          <p:cNvSpPr/>
          <p:nvPr/>
        </p:nvSpPr>
        <p:spPr>
          <a:xfrm>
            <a:off x="4714421" y="6157462"/>
            <a:ext cx="1714500" cy="47244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b="1" dirty="0" smtClean="0"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Ours</a:t>
            </a:r>
            <a:endParaRPr lang="en-GB" sz="3600" b="1" dirty="0">
              <a:ln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0" name="Rectangle 9">
            <a:hlinkClick r:id="rId9" action="ppaction://hlinksldjump"/>
          </p:cNvPr>
          <p:cNvSpPr/>
          <p:nvPr/>
        </p:nvSpPr>
        <p:spPr>
          <a:xfrm>
            <a:off x="811258" y="6119362"/>
            <a:ext cx="1714500" cy="472440"/>
          </a:xfrm>
          <a:prstGeom prst="rect">
            <a:avLst/>
          </a:prstGeom>
          <a:solidFill>
            <a:srgbClr val="F09AAC"/>
          </a:solidFill>
          <a:ln>
            <a:noFill/>
          </a:ln>
          <a:effectLst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b="1" dirty="0" smtClean="0"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Hers</a:t>
            </a:r>
            <a:endParaRPr lang="en-GB" sz="3600" b="1" dirty="0">
              <a:ln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1" name="Rectangle 10">
            <a:hlinkClick r:id="rId7" action="ppaction://hlinksldjump"/>
          </p:cNvPr>
          <p:cNvSpPr/>
          <p:nvPr/>
        </p:nvSpPr>
        <p:spPr>
          <a:xfrm>
            <a:off x="8571593" y="2680424"/>
            <a:ext cx="1714500" cy="47244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b="1" dirty="0" smtClean="0"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His</a:t>
            </a:r>
            <a:endParaRPr lang="en-GB" sz="3600" b="1" dirty="0">
              <a:ln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2" name="Rectangle 11">
            <a:hlinkClick r:id="rId5" action="ppaction://hlinksldjump"/>
          </p:cNvPr>
          <p:cNvSpPr/>
          <p:nvPr/>
        </p:nvSpPr>
        <p:spPr>
          <a:xfrm>
            <a:off x="4714421" y="2680424"/>
            <a:ext cx="1714500" cy="47244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b="1" dirty="0" smtClean="0"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Yours</a:t>
            </a:r>
            <a:endParaRPr lang="en-GB" sz="3600" b="1" dirty="0">
              <a:ln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3" name="Rectangle 12">
            <a:hlinkClick r:id="rId13" action="ppaction://hlinksldjump"/>
          </p:cNvPr>
          <p:cNvSpPr/>
          <p:nvPr/>
        </p:nvSpPr>
        <p:spPr>
          <a:xfrm>
            <a:off x="8571593" y="6119362"/>
            <a:ext cx="1714500" cy="472440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b="1" dirty="0" smtClean="0"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Theirs</a:t>
            </a:r>
            <a:endParaRPr lang="en-GB" sz="3600" b="1" dirty="0">
              <a:ln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-106312" y="-91291"/>
            <a:ext cx="36416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 smtClean="0">
                <a:solidFill>
                  <a:schemeClr val="bg1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Click on the pictures for more examples!</a:t>
            </a:r>
            <a:endParaRPr lang="en-GB" sz="1600" b="1" dirty="0">
              <a:solidFill>
                <a:schemeClr val="bg1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8" name="Oval 27">
            <a:hlinkClick r:id="" action="ppaction://hlinkshowjump?jump=previousslide"/>
          </p:cNvPr>
          <p:cNvSpPr/>
          <p:nvPr/>
        </p:nvSpPr>
        <p:spPr>
          <a:xfrm>
            <a:off x="10980773" y="2303832"/>
            <a:ext cx="1051560" cy="1051560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ln w="3175">
                <a:solidFill>
                  <a:schemeClr val="tx1"/>
                </a:solidFill>
              </a:ln>
              <a:latin typeface="Freestyle Script" panose="030804020302050B0404" pitchFamily="66" charset="0"/>
            </a:endParaRPr>
          </a:p>
        </p:txBody>
      </p:sp>
      <p:sp>
        <p:nvSpPr>
          <p:cNvPr id="29" name="TextBox 28">
            <a:hlinkClick r:id="" action="ppaction://hlinkshowjump?jump=previousslide"/>
          </p:cNvPr>
          <p:cNvSpPr txBox="1"/>
          <p:nvPr/>
        </p:nvSpPr>
        <p:spPr>
          <a:xfrm>
            <a:off x="10667540" y="2420025"/>
            <a:ext cx="15651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ckerli One" panose="02000503000000020003" pitchFamily="2" charset="0"/>
              </a:rPr>
              <a:t>Previous Page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33" name="Oval 32">
            <a:hlinkClick r:id="rId15" action="ppaction://hlinksldjump"/>
          </p:cNvPr>
          <p:cNvSpPr/>
          <p:nvPr/>
        </p:nvSpPr>
        <p:spPr>
          <a:xfrm>
            <a:off x="10994306" y="3597258"/>
            <a:ext cx="1051560" cy="1051560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ln w="3175">
                <a:solidFill>
                  <a:schemeClr val="bg1">
                    <a:lumMod val="50000"/>
                  </a:schemeClr>
                </a:solidFill>
              </a:ln>
              <a:latin typeface="Freestyle Script" panose="030804020302050B0404" pitchFamily="66" charset="0"/>
            </a:endParaRPr>
          </a:p>
        </p:txBody>
      </p:sp>
      <p:sp>
        <p:nvSpPr>
          <p:cNvPr id="34" name="TextBox 33">
            <a:hlinkClick r:id="rId15" action="ppaction://hlinksldjump"/>
          </p:cNvPr>
          <p:cNvSpPr txBox="1"/>
          <p:nvPr/>
        </p:nvSpPr>
        <p:spPr>
          <a:xfrm>
            <a:off x="10612785" y="3911862"/>
            <a:ext cx="1674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Pronouns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35" name="TextBox 34">
            <a:hlinkClick r:id="rId15" action="ppaction://hlinksldjump"/>
          </p:cNvPr>
          <p:cNvSpPr txBox="1"/>
          <p:nvPr/>
        </p:nvSpPr>
        <p:spPr>
          <a:xfrm>
            <a:off x="10659748" y="3742681"/>
            <a:ext cx="164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solidFill>
                  <a:sysClr val="windowText" lastClr="000000"/>
                </a:solidFill>
                <a:latin typeface="Century Gothic" panose="020B0502020202020204" pitchFamily="34" charset="0"/>
              </a:rPr>
              <a:t>t</a:t>
            </a:r>
            <a:r>
              <a:rPr lang="en-GB" sz="1600" dirty="0" smtClean="0">
                <a:solidFill>
                  <a:sysClr val="windowText" lastClr="000000"/>
                </a:solidFill>
                <a:latin typeface="Century Gothic" panose="020B0502020202020204" pitchFamily="34" charset="0"/>
              </a:rPr>
              <a:t>ypes of</a:t>
            </a:r>
            <a:endParaRPr lang="en-GB" sz="1600" dirty="0">
              <a:solidFill>
                <a:sysClr val="windowText" lastClr="0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3" name="Oval 22">
            <a:hlinkClick r:id="rId16" action="ppaction://hlinksldjump"/>
          </p:cNvPr>
          <p:cNvSpPr/>
          <p:nvPr/>
        </p:nvSpPr>
        <p:spPr>
          <a:xfrm>
            <a:off x="10924483" y="87312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24" name="TextBox 23">
            <a:hlinkClick r:id="rId16" action="ppaction://hlinksldjump"/>
          </p:cNvPr>
          <p:cNvSpPr txBox="1"/>
          <p:nvPr/>
        </p:nvSpPr>
        <p:spPr>
          <a:xfrm>
            <a:off x="10842479" y="110651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169845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Single Corner Rectangle 4"/>
          <p:cNvSpPr/>
          <p:nvPr/>
        </p:nvSpPr>
        <p:spPr>
          <a:xfrm>
            <a:off x="3094404" y="1987041"/>
            <a:ext cx="7118032" cy="4011242"/>
          </a:xfrm>
          <a:prstGeom prst="snip1Rect">
            <a:avLst/>
          </a:prstGeom>
          <a:gradFill flip="none" rotWithShape="1">
            <a:gsLst>
              <a:gs pos="0">
                <a:srgbClr val="F753A9">
                  <a:shade val="30000"/>
                  <a:satMod val="115000"/>
                </a:srgbClr>
              </a:gs>
              <a:gs pos="50000">
                <a:srgbClr val="F753A9">
                  <a:shade val="67500"/>
                  <a:satMod val="115000"/>
                </a:srgbClr>
              </a:gs>
              <a:gs pos="100000">
                <a:srgbClr val="F753A9">
                  <a:shade val="100000"/>
                  <a:satMod val="115000"/>
                </a:srgbClr>
              </a:gs>
            </a:gsLst>
            <a:lin ang="54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000" b="1" dirty="0" smtClean="0">
              <a:latin typeface="Century Gothic" panose="020B0502020202020204" pitchFamily="34" charset="0"/>
            </a:endParaRPr>
          </a:p>
          <a:p>
            <a:pPr algn="ctr"/>
            <a:r>
              <a:rPr lang="en-MY" sz="3000" b="1" dirty="0" smtClean="0">
                <a:latin typeface="Century Gothic" panose="020B0502020202020204" pitchFamily="34" charset="0"/>
              </a:rPr>
              <a:t>It </a:t>
            </a:r>
            <a:r>
              <a:rPr lang="en-MY" sz="3000" b="1" dirty="0">
                <a:latin typeface="Century Gothic" panose="020B0502020202020204" pitchFamily="34" charset="0"/>
              </a:rPr>
              <a:t>is used to refer </a:t>
            </a:r>
            <a:r>
              <a:rPr lang="en-MY" sz="3000" b="1" dirty="0" smtClean="0">
                <a:latin typeface="Century Gothic" panose="020B0502020202020204" pitchFamily="34" charset="0"/>
              </a:rPr>
              <a:t>to your</a:t>
            </a:r>
          </a:p>
          <a:p>
            <a:pPr algn="ctr"/>
            <a:r>
              <a:rPr lang="en-MY" sz="3000" b="1" dirty="0" smtClean="0">
                <a:latin typeface="Century Gothic" panose="020B0502020202020204" pitchFamily="34" charset="0"/>
              </a:rPr>
              <a:t>belonging.</a:t>
            </a:r>
            <a:endParaRPr lang="en-MY" sz="3000" b="1" dirty="0">
              <a:latin typeface="Century Gothic" panose="020B0502020202020204" pitchFamily="34" charset="0"/>
            </a:endParaRPr>
          </a:p>
          <a:p>
            <a:pPr algn="ctr"/>
            <a:r>
              <a:rPr lang="en-GB" sz="3000" b="1" dirty="0" smtClean="0">
                <a:latin typeface="Century Gothic" panose="020B0502020202020204" pitchFamily="34" charset="0"/>
              </a:rPr>
              <a:t>For example:</a:t>
            </a:r>
          </a:p>
          <a:p>
            <a:pPr algn="ctr"/>
            <a:endParaRPr lang="en-GB" sz="3000" b="1" dirty="0">
              <a:latin typeface="Century Gothic" panose="020B0502020202020204" pitchFamily="34" charset="0"/>
            </a:endParaRPr>
          </a:p>
          <a:p>
            <a:pPr algn="ctr"/>
            <a:endParaRPr lang="en-GB" sz="3000" b="1" dirty="0" smtClean="0">
              <a:latin typeface="Century Gothic" panose="020B0502020202020204" pitchFamily="34" charset="0"/>
            </a:endParaRPr>
          </a:p>
          <a:p>
            <a:pPr algn="ctr"/>
            <a:endParaRPr lang="en-GB" sz="3000" b="1" dirty="0">
              <a:latin typeface="Century Gothic" panose="020B0502020202020204" pitchFamily="34" charset="0"/>
            </a:endParaRPr>
          </a:p>
          <a:p>
            <a:pPr algn="ctr"/>
            <a:r>
              <a:rPr lang="en-GB" sz="3000" b="1" dirty="0" smtClean="0">
                <a:latin typeface="Century Gothic" panose="020B0502020202020204" pitchFamily="34" charset="0"/>
              </a:rPr>
              <a:t>  </a:t>
            </a:r>
            <a:endParaRPr lang="en-GB" sz="3000" b="1" dirty="0">
              <a:latin typeface="Century Gothic" panose="020B0502020202020204" pitchFamily="34" charset="0"/>
            </a:endParaRPr>
          </a:p>
          <a:p>
            <a:pPr algn="ctr"/>
            <a:endParaRPr lang="en-GB" sz="3000" b="1" dirty="0"/>
          </a:p>
        </p:txBody>
      </p:sp>
      <p:sp>
        <p:nvSpPr>
          <p:cNvPr id="3" name="Rectangle 2"/>
          <p:cNvSpPr/>
          <p:nvPr/>
        </p:nvSpPr>
        <p:spPr>
          <a:xfrm>
            <a:off x="318226" y="282300"/>
            <a:ext cx="3223260" cy="2830287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3673021" y="282300"/>
            <a:ext cx="5870448" cy="996696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b="1" dirty="0" smtClean="0"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Possessive Pronoun: Mine</a:t>
            </a:r>
            <a:endParaRPr lang="en-GB" sz="3600" b="1" dirty="0">
              <a:ln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116836" y="5473907"/>
            <a:ext cx="9405257" cy="937794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Century Gothic" panose="020B0502020202020204" pitchFamily="34" charset="0"/>
              </a:rPr>
              <a:t>“These running shoes are </a:t>
            </a:r>
            <a:r>
              <a:rPr lang="en-GB" sz="2800" b="1" u="sng" dirty="0" smtClean="0">
                <a:solidFill>
                  <a:srgbClr val="FFFF00"/>
                </a:solidFill>
                <a:latin typeface="Century Gothic" panose="020B0502020202020204" pitchFamily="34" charset="0"/>
              </a:rPr>
              <a:t>mine</a:t>
            </a:r>
            <a:r>
              <a:rPr lang="en-GB" sz="2800" b="1" dirty="0" smtClean="0">
                <a:latin typeface="Century Gothic" panose="020B0502020202020204" pitchFamily="34" charset="0"/>
              </a:rPr>
              <a:t>!” said the Coyote to the Roadrunner.</a:t>
            </a:r>
            <a:endParaRPr lang="en-GB" sz="2800" b="1" dirty="0">
              <a:latin typeface="Century Gothic" panose="020B0502020202020204" pitchFamily="34" charset="0"/>
            </a:endParaRPr>
          </a:p>
        </p:txBody>
      </p:sp>
      <p:sp>
        <p:nvSpPr>
          <p:cNvPr id="7" name="Down Arrow 6"/>
          <p:cNvSpPr/>
          <p:nvPr/>
        </p:nvSpPr>
        <p:spPr>
          <a:xfrm>
            <a:off x="6114759" y="4980766"/>
            <a:ext cx="493486" cy="619400"/>
          </a:xfrm>
          <a:prstGeom prst="downArrow">
            <a:avLst/>
          </a:prstGeom>
          <a:solidFill>
            <a:srgbClr val="FF33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/>
        </p:nvSpPr>
        <p:spPr>
          <a:xfrm>
            <a:off x="5353599" y="4079725"/>
            <a:ext cx="2015805" cy="1128925"/>
          </a:xfrm>
          <a:prstGeom prst="rect">
            <a:avLst/>
          </a:prstGeom>
          <a:solidFill>
            <a:srgbClr val="FF6A47"/>
          </a:solidFill>
          <a:ln w="28575">
            <a:solidFill>
              <a:schemeClr val="tx1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600" b="1" dirty="0" smtClean="0">
                <a:solidFill>
                  <a:schemeClr val="tx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POSSESSIVE PRONOUN</a:t>
            </a:r>
          </a:p>
        </p:txBody>
      </p:sp>
      <p:sp>
        <p:nvSpPr>
          <p:cNvPr id="10" name="Oval 9">
            <a:hlinkClick r:id="rId4" action="ppaction://hlinksldjump"/>
          </p:cNvPr>
          <p:cNvSpPr/>
          <p:nvPr/>
        </p:nvSpPr>
        <p:spPr>
          <a:xfrm>
            <a:off x="10953951" y="2264684"/>
            <a:ext cx="1051560" cy="105156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ln w="3175">
                <a:solidFill>
                  <a:schemeClr val="bg1">
                    <a:lumMod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hlinkClick r:id="rId4" action="ppaction://hlinksldjump"/>
          </p:cNvPr>
          <p:cNvSpPr txBox="1"/>
          <p:nvPr/>
        </p:nvSpPr>
        <p:spPr>
          <a:xfrm>
            <a:off x="10599039" y="2374965"/>
            <a:ext cx="17024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Possessive Pronouns</a:t>
            </a:r>
            <a:endParaRPr lang="en-GB" sz="24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2" name="TextBox 11">
            <a:hlinkClick r:id="rId4" action="ppaction://hlinksldjump"/>
          </p:cNvPr>
          <p:cNvSpPr txBox="1"/>
          <p:nvPr/>
        </p:nvSpPr>
        <p:spPr>
          <a:xfrm>
            <a:off x="10978023" y="2160969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Back to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6" name="Oval 15">
            <a:hlinkClick r:id="rId5" action="ppaction://hlinksldjump"/>
          </p:cNvPr>
          <p:cNvSpPr/>
          <p:nvPr/>
        </p:nvSpPr>
        <p:spPr>
          <a:xfrm>
            <a:off x="11027102" y="4970708"/>
            <a:ext cx="1051560" cy="1051560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ln w="3175">
                <a:solidFill>
                  <a:schemeClr val="bg1">
                    <a:lumMod val="50000"/>
                  </a:schemeClr>
                </a:solidFill>
              </a:ln>
              <a:latin typeface="Freestyle Script" panose="030804020302050B0404" pitchFamily="66" charset="0"/>
            </a:endParaRPr>
          </a:p>
        </p:txBody>
      </p:sp>
      <p:sp>
        <p:nvSpPr>
          <p:cNvPr id="17" name="TextBox 16">
            <a:hlinkClick r:id="rId6" action="ppaction://hlinksldjump"/>
          </p:cNvPr>
          <p:cNvSpPr txBox="1"/>
          <p:nvPr/>
        </p:nvSpPr>
        <p:spPr>
          <a:xfrm>
            <a:off x="10842479" y="5068161"/>
            <a:ext cx="142080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Exercise 2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8" name="Oval 17">
            <a:hlinkClick r:id="rId7" action="ppaction://hlinksldjump"/>
          </p:cNvPr>
          <p:cNvSpPr/>
          <p:nvPr/>
        </p:nvSpPr>
        <p:spPr>
          <a:xfrm>
            <a:off x="10994306" y="3597258"/>
            <a:ext cx="1051560" cy="1051560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ln w="3175">
                <a:solidFill>
                  <a:schemeClr val="bg1">
                    <a:lumMod val="50000"/>
                  </a:schemeClr>
                </a:solidFill>
              </a:ln>
              <a:latin typeface="Freestyle Script" panose="030804020302050B0404" pitchFamily="66" charset="0"/>
            </a:endParaRPr>
          </a:p>
        </p:txBody>
      </p:sp>
      <p:sp>
        <p:nvSpPr>
          <p:cNvPr id="19" name="TextBox 18">
            <a:hlinkClick r:id="rId7" action="ppaction://hlinksldjump"/>
          </p:cNvPr>
          <p:cNvSpPr txBox="1"/>
          <p:nvPr/>
        </p:nvSpPr>
        <p:spPr>
          <a:xfrm>
            <a:off x="10612785" y="3911862"/>
            <a:ext cx="1674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Pronouns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22" name="TextBox 21">
            <a:hlinkClick r:id="rId7" action="ppaction://hlinksldjump"/>
          </p:cNvPr>
          <p:cNvSpPr txBox="1"/>
          <p:nvPr/>
        </p:nvSpPr>
        <p:spPr>
          <a:xfrm>
            <a:off x="10659748" y="3742681"/>
            <a:ext cx="164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solidFill>
                  <a:sysClr val="windowText" lastClr="000000"/>
                </a:solidFill>
                <a:latin typeface="Century Gothic" panose="020B0502020202020204" pitchFamily="34" charset="0"/>
              </a:rPr>
              <a:t>t</a:t>
            </a:r>
            <a:r>
              <a:rPr lang="en-GB" sz="1600" dirty="0" smtClean="0">
                <a:solidFill>
                  <a:sysClr val="windowText" lastClr="000000"/>
                </a:solidFill>
                <a:latin typeface="Century Gothic" panose="020B0502020202020204" pitchFamily="34" charset="0"/>
              </a:rPr>
              <a:t>ypes of</a:t>
            </a:r>
            <a:endParaRPr lang="en-GB" sz="1600" dirty="0">
              <a:solidFill>
                <a:sysClr val="windowText" lastClr="0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3" name="Oval 22">
            <a:hlinkClick r:id="rId8" action="ppaction://hlinksldjump"/>
          </p:cNvPr>
          <p:cNvSpPr/>
          <p:nvPr/>
        </p:nvSpPr>
        <p:spPr>
          <a:xfrm>
            <a:off x="10924483" y="87312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24" name="TextBox 23">
            <a:hlinkClick r:id="rId8" action="ppaction://hlinksldjump"/>
          </p:cNvPr>
          <p:cNvSpPr txBox="1"/>
          <p:nvPr/>
        </p:nvSpPr>
        <p:spPr>
          <a:xfrm>
            <a:off x="10842479" y="110651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799870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/>
        </p:nvSpPr>
        <p:spPr>
          <a:xfrm>
            <a:off x="3094404" y="1987041"/>
            <a:ext cx="7118032" cy="4011242"/>
          </a:xfrm>
          <a:prstGeom prst="snip1Rect">
            <a:avLst/>
          </a:prstGeom>
          <a:gradFill flip="none" rotWithShape="1">
            <a:gsLst>
              <a:gs pos="0">
                <a:srgbClr val="F753A9">
                  <a:shade val="30000"/>
                  <a:satMod val="115000"/>
                </a:srgbClr>
              </a:gs>
              <a:gs pos="50000">
                <a:srgbClr val="F753A9">
                  <a:shade val="67500"/>
                  <a:satMod val="115000"/>
                </a:srgbClr>
              </a:gs>
              <a:gs pos="100000">
                <a:srgbClr val="F753A9">
                  <a:shade val="100000"/>
                  <a:satMod val="115000"/>
                </a:srgbClr>
              </a:gs>
            </a:gsLst>
            <a:lin ang="54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000" b="1" dirty="0" smtClean="0">
              <a:latin typeface="Century Gothic" panose="020B0502020202020204" pitchFamily="34" charset="0"/>
            </a:endParaRPr>
          </a:p>
          <a:p>
            <a:pPr algn="ctr"/>
            <a:r>
              <a:rPr lang="en-MY" sz="3000" b="1" dirty="0" smtClean="0">
                <a:latin typeface="Century Gothic" panose="020B0502020202020204" pitchFamily="34" charset="0"/>
              </a:rPr>
              <a:t>It </a:t>
            </a:r>
            <a:r>
              <a:rPr lang="en-MY" sz="3000" b="1" dirty="0">
                <a:latin typeface="Century Gothic" panose="020B0502020202020204" pitchFamily="34" charset="0"/>
              </a:rPr>
              <a:t>is used to refer to </a:t>
            </a:r>
            <a:r>
              <a:rPr lang="en-MY" sz="3000" b="1" dirty="0" smtClean="0">
                <a:latin typeface="Century Gothic" panose="020B0502020202020204" pitchFamily="34" charset="0"/>
              </a:rPr>
              <a:t>someone’s belongings.</a:t>
            </a:r>
            <a:endParaRPr lang="en-MY" sz="3000" b="1" dirty="0">
              <a:latin typeface="Century Gothic" panose="020B0502020202020204" pitchFamily="34" charset="0"/>
            </a:endParaRPr>
          </a:p>
          <a:p>
            <a:pPr algn="ctr"/>
            <a:r>
              <a:rPr lang="en-GB" sz="3000" b="1" dirty="0" smtClean="0">
                <a:latin typeface="Century Gothic" panose="020B0502020202020204" pitchFamily="34" charset="0"/>
              </a:rPr>
              <a:t>For example:</a:t>
            </a:r>
          </a:p>
          <a:p>
            <a:pPr algn="ctr"/>
            <a:endParaRPr lang="en-GB" sz="3000" b="1" dirty="0">
              <a:latin typeface="Century Gothic" panose="020B0502020202020204" pitchFamily="34" charset="0"/>
            </a:endParaRPr>
          </a:p>
          <a:p>
            <a:pPr algn="ctr"/>
            <a:endParaRPr lang="en-GB" sz="3000" b="1" dirty="0" smtClean="0">
              <a:latin typeface="Century Gothic" panose="020B0502020202020204" pitchFamily="34" charset="0"/>
            </a:endParaRPr>
          </a:p>
          <a:p>
            <a:pPr algn="ctr"/>
            <a:endParaRPr lang="en-GB" sz="3000" b="1" dirty="0">
              <a:latin typeface="Century Gothic" panose="020B0502020202020204" pitchFamily="34" charset="0"/>
            </a:endParaRPr>
          </a:p>
          <a:p>
            <a:pPr algn="ctr"/>
            <a:r>
              <a:rPr lang="en-GB" sz="3000" b="1" dirty="0" smtClean="0">
                <a:latin typeface="Century Gothic" panose="020B0502020202020204" pitchFamily="34" charset="0"/>
              </a:rPr>
              <a:t>  </a:t>
            </a:r>
            <a:endParaRPr lang="en-GB" sz="3000" b="1" dirty="0">
              <a:latin typeface="Century Gothic" panose="020B0502020202020204" pitchFamily="34" charset="0"/>
            </a:endParaRPr>
          </a:p>
          <a:p>
            <a:pPr algn="ctr"/>
            <a:endParaRPr lang="en-GB" sz="3000" b="1" dirty="0"/>
          </a:p>
        </p:txBody>
      </p:sp>
      <p:sp>
        <p:nvSpPr>
          <p:cNvPr id="2" name="Rectangle 1"/>
          <p:cNvSpPr/>
          <p:nvPr/>
        </p:nvSpPr>
        <p:spPr>
          <a:xfrm>
            <a:off x="227511" y="289667"/>
            <a:ext cx="3227832" cy="283464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4393" r="-24655"/>
            </a:stretch>
          </a:blip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/>
          <p:cNvSpPr/>
          <p:nvPr/>
        </p:nvSpPr>
        <p:spPr>
          <a:xfrm>
            <a:off x="3640363" y="289667"/>
            <a:ext cx="5982607" cy="1074676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b="1" dirty="0" smtClean="0"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Possessive Pronoun: Yours</a:t>
            </a:r>
            <a:endParaRPr lang="en-GB" sz="3600" b="1" dirty="0">
              <a:ln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116836" y="5473907"/>
            <a:ext cx="9405257" cy="937794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Century Gothic" panose="020B0502020202020204" pitchFamily="34" charset="0"/>
              </a:rPr>
              <a:t>“I don’t want to play my video games. I want </a:t>
            </a:r>
            <a:r>
              <a:rPr lang="en-GB" sz="2800" b="1" u="sng" dirty="0" smtClean="0">
                <a:solidFill>
                  <a:srgbClr val="FFFF00"/>
                </a:solidFill>
                <a:latin typeface="Century Gothic" panose="020B0502020202020204" pitchFamily="34" charset="0"/>
              </a:rPr>
              <a:t>yours</a:t>
            </a:r>
            <a:r>
              <a:rPr lang="en-GB" sz="2800" b="1" dirty="0" smtClean="0">
                <a:latin typeface="Century Gothic" panose="020B0502020202020204" pitchFamily="34" charset="0"/>
              </a:rPr>
              <a:t>!” said Rigby to </a:t>
            </a:r>
            <a:r>
              <a:rPr lang="en-GB" sz="2800" b="1" dirty="0" err="1" smtClean="0">
                <a:latin typeface="Century Gothic" panose="020B0502020202020204" pitchFamily="34" charset="0"/>
              </a:rPr>
              <a:t>Mortecai</a:t>
            </a:r>
            <a:r>
              <a:rPr lang="en-GB" sz="2800" b="1" dirty="0"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14" name="Down Arrow 13"/>
          <p:cNvSpPr/>
          <p:nvPr/>
        </p:nvSpPr>
        <p:spPr>
          <a:xfrm>
            <a:off x="9346972" y="4971814"/>
            <a:ext cx="493486" cy="619400"/>
          </a:xfrm>
          <a:prstGeom prst="downArrow">
            <a:avLst/>
          </a:prstGeom>
          <a:solidFill>
            <a:srgbClr val="FF33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8585812" y="4084912"/>
            <a:ext cx="2015805" cy="1128925"/>
          </a:xfrm>
          <a:prstGeom prst="rect">
            <a:avLst/>
          </a:prstGeom>
          <a:solidFill>
            <a:srgbClr val="FF6A47"/>
          </a:solidFill>
          <a:ln w="28575">
            <a:solidFill>
              <a:schemeClr val="tx1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600" b="1" dirty="0" smtClean="0">
                <a:solidFill>
                  <a:schemeClr val="tx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POSSESSIVE PRONOUN</a:t>
            </a:r>
          </a:p>
        </p:txBody>
      </p:sp>
      <p:sp>
        <p:nvSpPr>
          <p:cNvPr id="24" name="Oval 23">
            <a:hlinkClick r:id="rId4" action="ppaction://hlinksldjump"/>
          </p:cNvPr>
          <p:cNvSpPr/>
          <p:nvPr/>
        </p:nvSpPr>
        <p:spPr>
          <a:xfrm>
            <a:off x="10994306" y="3597258"/>
            <a:ext cx="1051560" cy="1051560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ln w="3175">
                <a:solidFill>
                  <a:schemeClr val="bg1">
                    <a:lumMod val="50000"/>
                  </a:schemeClr>
                </a:solidFill>
              </a:ln>
              <a:latin typeface="Freestyle Script" panose="030804020302050B0404" pitchFamily="66" charset="0"/>
            </a:endParaRPr>
          </a:p>
        </p:txBody>
      </p:sp>
      <p:sp>
        <p:nvSpPr>
          <p:cNvPr id="25" name="TextBox 24">
            <a:hlinkClick r:id="rId4" action="ppaction://hlinksldjump"/>
          </p:cNvPr>
          <p:cNvSpPr txBox="1"/>
          <p:nvPr/>
        </p:nvSpPr>
        <p:spPr>
          <a:xfrm>
            <a:off x="10612785" y="3911862"/>
            <a:ext cx="1674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Pronouns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26" name="TextBox 25">
            <a:hlinkClick r:id="rId4" action="ppaction://hlinksldjump"/>
          </p:cNvPr>
          <p:cNvSpPr txBox="1"/>
          <p:nvPr/>
        </p:nvSpPr>
        <p:spPr>
          <a:xfrm>
            <a:off x="10659748" y="3742681"/>
            <a:ext cx="164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solidFill>
                  <a:sysClr val="windowText" lastClr="000000"/>
                </a:solidFill>
                <a:latin typeface="Century Gothic" panose="020B0502020202020204" pitchFamily="34" charset="0"/>
              </a:rPr>
              <a:t>t</a:t>
            </a:r>
            <a:r>
              <a:rPr lang="en-GB" sz="1600" dirty="0" smtClean="0">
                <a:solidFill>
                  <a:sysClr val="windowText" lastClr="000000"/>
                </a:solidFill>
                <a:latin typeface="Century Gothic" panose="020B0502020202020204" pitchFamily="34" charset="0"/>
              </a:rPr>
              <a:t>ypes of</a:t>
            </a:r>
            <a:endParaRPr lang="en-GB" sz="1600" dirty="0">
              <a:solidFill>
                <a:sysClr val="windowText" lastClr="0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7" name="Oval 26">
            <a:hlinkClick r:id="rId5" action="ppaction://hlinksldjump"/>
          </p:cNvPr>
          <p:cNvSpPr/>
          <p:nvPr/>
        </p:nvSpPr>
        <p:spPr>
          <a:xfrm>
            <a:off x="10953951" y="2264684"/>
            <a:ext cx="1051560" cy="105156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ln w="3175">
                <a:solidFill>
                  <a:schemeClr val="bg1">
                    <a:lumMod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8" name="TextBox 27">
            <a:hlinkClick r:id="rId5" action="ppaction://hlinksldjump"/>
          </p:cNvPr>
          <p:cNvSpPr txBox="1"/>
          <p:nvPr/>
        </p:nvSpPr>
        <p:spPr>
          <a:xfrm>
            <a:off x="10599039" y="2374965"/>
            <a:ext cx="17024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Possessive Pronouns</a:t>
            </a:r>
            <a:endParaRPr lang="en-GB" sz="24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29" name="TextBox 28">
            <a:hlinkClick r:id="rId5" action="ppaction://hlinksldjump"/>
          </p:cNvPr>
          <p:cNvSpPr txBox="1"/>
          <p:nvPr/>
        </p:nvSpPr>
        <p:spPr>
          <a:xfrm>
            <a:off x="10978023" y="2160969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Back to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6" name="Oval 15">
            <a:hlinkClick r:id="rId6" action="ppaction://hlinksldjump"/>
          </p:cNvPr>
          <p:cNvSpPr/>
          <p:nvPr/>
        </p:nvSpPr>
        <p:spPr>
          <a:xfrm>
            <a:off x="11027102" y="4970708"/>
            <a:ext cx="1051560" cy="1051560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ln w="3175">
                <a:solidFill>
                  <a:schemeClr val="bg1">
                    <a:lumMod val="50000"/>
                  </a:schemeClr>
                </a:solidFill>
              </a:ln>
              <a:latin typeface="Freestyle Script" panose="030804020302050B0404" pitchFamily="66" charset="0"/>
            </a:endParaRPr>
          </a:p>
        </p:txBody>
      </p:sp>
      <p:sp>
        <p:nvSpPr>
          <p:cNvPr id="17" name="TextBox 16">
            <a:hlinkClick r:id="rId7" action="ppaction://hlinksldjump"/>
          </p:cNvPr>
          <p:cNvSpPr txBox="1"/>
          <p:nvPr/>
        </p:nvSpPr>
        <p:spPr>
          <a:xfrm>
            <a:off x="10842479" y="5068161"/>
            <a:ext cx="142080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Exercise 2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8" name="Oval 17">
            <a:hlinkClick r:id="rId8" action="ppaction://hlinksldjump"/>
          </p:cNvPr>
          <p:cNvSpPr/>
          <p:nvPr/>
        </p:nvSpPr>
        <p:spPr>
          <a:xfrm>
            <a:off x="10924483" y="87312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21" name="TextBox 20">
            <a:hlinkClick r:id="rId8" action="ppaction://hlinksldjump"/>
          </p:cNvPr>
          <p:cNvSpPr txBox="1"/>
          <p:nvPr/>
        </p:nvSpPr>
        <p:spPr>
          <a:xfrm>
            <a:off x="10842479" y="110651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587846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hlinkClick r:id="" action="ppaction://hlinkshowjump?jump=nextslide"/>
          </p:cNvPr>
          <p:cNvSpPr/>
          <p:nvPr/>
        </p:nvSpPr>
        <p:spPr>
          <a:xfrm>
            <a:off x="4136566" y="1302659"/>
            <a:ext cx="3976920" cy="555169"/>
          </a:xfrm>
          <a:prstGeom prst="rect">
            <a:avLst/>
          </a:prstGeom>
          <a:solidFill>
            <a:srgbClr val="F753A9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Video</a:t>
            </a:r>
            <a:endParaRPr lang="en-GB" sz="28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4" name="Rectangle 3">
            <a:hlinkClick r:id="rId3" action="ppaction://hlinksldjump"/>
          </p:cNvPr>
          <p:cNvSpPr/>
          <p:nvPr/>
        </p:nvSpPr>
        <p:spPr>
          <a:xfrm>
            <a:off x="4136566" y="2253850"/>
            <a:ext cx="3977640" cy="557784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Pronouns</a:t>
            </a:r>
            <a:endParaRPr lang="en-GB" sz="28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4143455" y="3207656"/>
            <a:ext cx="3977640" cy="55778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Exercise 1</a:t>
            </a:r>
            <a:endParaRPr lang="en-GB" sz="28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0" name="Up Ribbon 9"/>
          <p:cNvSpPr/>
          <p:nvPr/>
        </p:nvSpPr>
        <p:spPr>
          <a:xfrm>
            <a:off x="4426857" y="192316"/>
            <a:ext cx="3098793" cy="783771"/>
          </a:xfrm>
          <a:prstGeom prst="ribbon2">
            <a:avLst/>
          </a:prstGeom>
          <a:solidFill>
            <a:srgbClr val="EF2F00"/>
          </a:solidFill>
          <a:ln w="38100">
            <a:solidFill>
              <a:schemeClr val="bg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b="1" dirty="0" smtClean="0">
                <a:latin typeface="Freestyle Script" panose="030804020302050B0404" pitchFamily="66" charset="0"/>
              </a:rPr>
              <a:t>MENU</a:t>
            </a:r>
            <a:endParaRPr lang="en-GB" sz="3600" b="1" dirty="0">
              <a:latin typeface="Freestyle Script" panose="030804020302050B0404" pitchFamily="66" charset="0"/>
            </a:endParaRPr>
          </a:p>
        </p:txBody>
      </p:sp>
      <p:sp>
        <p:nvSpPr>
          <p:cNvPr id="11" name="Rectangle 10">
            <a:hlinkClick r:id="rId5" action="ppaction://hlinksldjump"/>
          </p:cNvPr>
          <p:cNvSpPr/>
          <p:nvPr/>
        </p:nvSpPr>
        <p:spPr>
          <a:xfrm>
            <a:off x="4136566" y="4161462"/>
            <a:ext cx="3977640" cy="557784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Exercise 2</a:t>
            </a:r>
            <a:endParaRPr lang="en-GB" sz="28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7" name="Rectangle 6">
            <a:hlinkClick r:id="rId6" action="ppaction://hlinksldjump"/>
          </p:cNvPr>
          <p:cNvSpPr/>
          <p:nvPr/>
        </p:nvSpPr>
        <p:spPr>
          <a:xfrm>
            <a:off x="4143455" y="5080033"/>
            <a:ext cx="3977640" cy="557784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Game</a:t>
            </a:r>
            <a:endParaRPr lang="en-GB" sz="28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8" name="Rectangle 7">
            <a:hlinkClick r:id="rId7"/>
          </p:cNvPr>
          <p:cNvSpPr/>
          <p:nvPr/>
        </p:nvSpPr>
        <p:spPr>
          <a:xfrm>
            <a:off x="4143455" y="5998604"/>
            <a:ext cx="3977640" cy="557784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Online Game</a:t>
            </a:r>
            <a:endParaRPr lang="en-GB" sz="28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30277" y="5761297"/>
            <a:ext cx="20039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Internet Access only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2519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/>
        </p:nvSpPr>
        <p:spPr>
          <a:xfrm>
            <a:off x="3094404" y="1987041"/>
            <a:ext cx="7118032" cy="4011242"/>
          </a:xfrm>
          <a:prstGeom prst="snip1Rect">
            <a:avLst/>
          </a:prstGeom>
          <a:gradFill flip="none" rotWithShape="1">
            <a:gsLst>
              <a:gs pos="0">
                <a:srgbClr val="F753A9">
                  <a:shade val="30000"/>
                  <a:satMod val="115000"/>
                </a:srgbClr>
              </a:gs>
              <a:gs pos="50000">
                <a:srgbClr val="F753A9">
                  <a:shade val="67500"/>
                  <a:satMod val="115000"/>
                </a:srgbClr>
              </a:gs>
              <a:gs pos="100000">
                <a:srgbClr val="F753A9">
                  <a:shade val="100000"/>
                  <a:satMod val="115000"/>
                </a:srgbClr>
              </a:gs>
            </a:gsLst>
            <a:lin ang="54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000" b="1" dirty="0" smtClean="0">
              <a:latin typeface="Century Gothic" panose="020B0502020202020204" pitchFamily="34" charset="0"/>
            </a:endParaRPr>
          </a:p>
          <a:p>
            <a:pPr algn="ctr"/>
            <a:r>
              <a:rPr lang="en-MY" sz="3000" b="1" dirty="0" smtClean="0">
                <a:latin typeface="Century Gothic" panose="020B0502020202020204" pitchFamily="34" charset="0"/>
              </a:rPr>
              <a:t>It </a:t>
            </a:r>
            <a:r>
              <a:rPr lang="en-MY" sz="3000" b="1" dirty="0">
                <a:latin typeface="Century Gothic" panose="020B0502020202020204" pitchFamily="34" charset="0"/>
              </a:rPr>
              <a:t>is used to refer to </a:t>
            </a:r>
            <a:r>
              <a:rPr lang="en-MY" sz="3000" b="1" dirty="0" smtClean="0">
                <a:latin typeface="Century Gothic" panose="020B0502020202020204" pitchFamily="34" charset="0"/>
              </a:rPr>
              <a:t>one’s belonging. (Male)</a:t>
            </a:r>
            <a:endParaRPr lang="en-MY" sz="3000" b="1" dirty="0">
              <a:latin typeface="Century Gothic" panose="020B0502020202020204" pitchFamily="34" charset="0"/>
            </a:endParaRPr>
          </a:p>
          <a:p>
            <a:pPr algn="ctr"/>
            <a:r>
              <a:rPr lang="en-GB" sz="3000" b="1" dirty="0" smtClean="0">
                <a:latin typeface="Century Gothic" panose="020B0502020202020204" pitchFamily="34" charset="0"/>
              </a:rPr>
              <a:t>For example:</a:t>
            </a:r>
          </a:p>
          <a:p>
            <a:pPr algn="ctr"/>
            <a:endParaRPr lang="en-GB" sz="3000" b="1" dirty="0">
              <a:latin typeface="Century Gothic" panose="020B0502020202020204" pitchFamily="34" charset="0"/>
            </a:endParaRPr>
          </a:p>
          <a:p>
            <a:pPr algn="ctr"/>
            <a:endParaRPr lang="en-GB" sz="3000" b="1" dirty="0" smtClean="0">
              <a:latin typeface="Century Gothic" panose="020B0502020202020204" pitchFamily="34" charset="0"/>
            </a:endParaRPr>
          </a:p>
          <a:p>
            <a:pPr algn="ctr"/>
            <a:endParaRPr lang="en-GB" sz="3000" b="1" dirty="0">
              <a:latin typeface="Century Gothic" panose="020B0502020202020204" pitchFamily="34" charset="0"/>
            </a:endParaRPr>
          </a:p>
          <a:p>
            <a:pPr algn="ctr"/>
            <a:r>
              <a:rPr lang="en-GB" sz="3000" b="1" dirty="0" smtClean="0">
                <a:latin typeface="Century Gothic" panose="020B0502020202020204" pitchFamily="34" charset="0"/>
              </a:rPr>
              <a:t>  </a:t>
            </a:r>
            <a:endParaRPr lang="en-GB" sz="3000" b="1" dirty="0">
              <a:latin typeface="Century Gothic" panose="020B0502020202020204" pitchFamily="34" charset="0"/>
            </a:endParaRPr>
          </a:p>
          <a:p>
            <a:pPr algn="ctr"/>
            <a:endParaRPr lang="en-GB" sz="3000" b="1" dirty="0"/>
          </a:p>
        </p:txBody>
      </p:sp>
      <p:sp>
        <p:nvSpPr>
          <p:cNvPr id="2" name="Rectangle 1"/>
          <p:cNvSpPr/>
          <p:nvPr/>
        </p:nvSpPr>
        <p:spPr>
          <a:xfrm>
            <a:off x="224427" y="215966"/>
            <a:ext cx="3227832" cy="283464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1698" t="-20951" r="-50842" b="-32700"/>
            </a:stretch>
          </a:blip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/>
          <p:cNvSpPr/>
          <p:nvPr/>
        </p:nvSpPr>
        <p:spPr>
          <a:xfrm>
            <a:off x="3718196" y="215966"/>
            <a:ext cx="5870448" cy="996696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b="1" dirty="0" smtClean="0"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Possessive Pronoun: His</a:t>
            </a:r>
            <a:endParaRPr lang="en-GB" sz="3600" b="1" dirty="0">
              <a:ln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116836" y="5473907"/>
            <a:ext cx="9405257" cy="937794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Century Gothic" panose="020B0502020202020204" pitchFamily="34" charset="0"/>
              </a:rPr>
              <a:t>This is my uncle. He loves to wear </a:t>
            </a:r>
            <a:r>
              <a:rPr lang="en-GB" sz="2800" b="1" u="sng" dirty="0" smtClean="0">
                <a:solidFill>
                  <a:srgbClr val="FFFF00"/>
                </a:solidFill>
                <a:latin typeface="Century Gothic" panose="020B0502020202020204" pitchFamily="34" charset="0"/>
              </a:rPr>
              <a:t>his</a:t>
            </a:r>
            <a:r>
              <a:rPr lang="en-GB" sz="2800" b="1" dirty="0" smtClean="0">
                <a:latin typeface="Century Gothic" panose="020B0502020202020204" pitchFamily="34" charset="0"/>
              </a:rPr>
              <a:t> new sunglasses he bought just last week.</a:t>
            </a:r>
            <a:endParaRPr lang="en-GB" sz="2800" b="1" dirty="0">
              <a:latin typeface="Century Gothic" panose="020B0502020202020204" pitchFamily="34" charset="0"/>
            </a:endParaRPr>
          </a:p>
        </p:txBody>
      </p:sp>
      <p:sp>
        <p:nvSpPr>
          <p:cNvPr id="14" name="Down Arrow 13"/>
          <p:cNvSpPr/>
          <p:nvPr/>
        </p:nvSpPr>
        <p:spPr>
          <a:xfrm>
            <a:off x="7131514" y="4898950"/>
            <a:ext cx="493486" cy="619400"/>
          </a:xfrm>
          <a:prstGeom prst="downArrow">
            <a:avLst/>
          </a:prstGeom>
          <a:solidFill>
            <a:srgbClr val="FF33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6370354" y="4023907"/>
            <a:ext cx="2015805" cy="1128925"/>
          </a:xfrm>
          <a:prstGeom prst="rect">
            <a:avLst/>
          </a:prstGeom>
          <a:solidFill>
            <a:srgbClr val="FF6A47"/>
          </a:solidFill>
          <a:ln w="28575">
            <a:solidFill>
              <a:schemeClr val="tx1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600" b="1" dirty="0" smtClean="0">
                <a:solidFill>
                  <a:schemeClr val="tx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POSSESSIVE PRONOUN</a:t>
            </a:r>
          </a:p>
        </p:txBody>
      </p:sp>
      <p:sp>
        <p:nvSpPr>
          <p:cNvPr id="24" name="Oval 23">
            <a:hlinkClick r:id="rId4" action="ppaction://hlinksldjump"/>
          </p:cNvPr>
          <p:cNvSpPr/>
          <p:nvPr/>
        </p:nvSpPr>
        <p:spPr>
          <a:xfrm>
            <a:off x="10994306" y="3597258"/>
            <a:ext cx="1051560" cy="1051560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ln w="3175">
                <a:solidFill>
                  <a:schemeClr val="bg1">
                    <a:lumMod val="50000"/>
                  </a:schemeClr>
                </a:solidFill>
              </a:ln>
              <a:latin typeface="Freestyle Script" panose="030804020302050B0404" pitchFamily="66" charset="0"/>
            </a:endParaRPr>
          </a:p>
        </p:txBody>
      </p:sp>
      <p:sp>
        <p:nvSpPr>
          <p:cNvPr id="25" name="TextBox 24">
            <a:hlinkClick r:id="rId4" action="ppaction://hlinksldjump"/>
          </p:cNvPr>
          <p:cNvSpPr txBox="1"/>
          <p:nvPr/>
        </p:nvSpPr>
        <p:spPr>
          <a:xfrm>
            <a:off x="10612785" y="3911862"/>
            <a:ext cx="1674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Pronouns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26" name="TextBox 25">
            <a:hlinkClick r:id="rId4" action="ppaction://hlinksldjump"/>
          </p:cNvPr>
          <p:cNvSpPr txBox="1"/>
          <p:nvPr/>
        </p:nvSpPr>
        <p:spPr>
          <a:xfrm>
            <a:off x="10659748" y="3742681"/>
            <a:ext cx="164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solidFill>
                  <a:sysClr val="windowText" lastClr="000000"/>
                </a:solidFill>
                <a:latin typeface="Century Gothic" panose="020B0502020202020204" pitchFamily="34" charset="0"/>
              </a:rPr>
              <a:t>t</a:t>
            </a:r>
            <a:r>
              <a:rPr lang="en-GB" sz="1600" dirty="0" smtClean="0">
                <a:solidFill>
                  <a:sysClr val="windowText" lastClr="000000"/>
                </a:solidFill>
                <a:latin typeface="Century Gothic" panose="020B0502020202020204" pitchFamily="34" charset="0"/>
              </a:rPr>
              <a:t>ypes of</a:t>
            </a:r>
            <a:endParaRPr lang="en-GB" sz="1600" dirty="0">
              <a:solidFill>
                <a:sysClr val="windowText" lastClr="0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7" name="Oval 26">
            <a:hlinkClick r:id="rId5" action="ppaction://hlinksldjump"/>
          </p:cNvPr>
          <p:cNvSpPr/>
          <p:nvPr/>
        </p:nvSpPr>
        <p:spPr>
          <a:xfrm>
            <a:off x="10953951" y="2264684"/>
            <a:ext cx="1051560" cy="105156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ln w="3175">
                <a:solidFill>
                  <a:schemeClr val="bg1">
                    <a:lumMod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8" name="TextBox 27">
            <a:hlinkClick r:id="rId5" action="ppaction://hlinksldjump"/>
          </p:cNvPr>
          <p:cNvSpPr txBox="1"/>
          <p:nvPr/>
        </p:nvSpPr>
        <p:spPr>
          <a:xfrm>
            <a:off x="10599039" y="2374965"/>
            <a:ext cx="17024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Possessive Pronouns</a:t>
            </a:r>
            <a:endParaRPr lang="en-GB" sz="24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29" name="TextBox 28">
            <a:hlinkClick r:id="rId5" action="ppaction://hlinksldjump"/>
          </p:cNvPr>
          <p:cNvSpPr txBox="1"/>
          <p:nvPr/>
        </p:nvSpPr>
        <p:spPr>
          <a:xfrm>
            <a:off x="10978023" y="2160969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Back to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8" name="Oval 17">
            <a:hlinkClick r:id="rId6" action="ppaction://hlinksldjump"/>
          </p:cNvPr>
          <p:cNvSpPr/>
          <p:nvPr/>
        </p:nvSpPr>
        <p:spPr>
          <a:xfrm>
            <a:off x="11027102" y="4970708"/>
            <a:ext cx="1051560" cy="1051560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ln w="3175">
                <a:solidFill>
                  <a:schemeClr val="bg1">
                    <a:lumMod val="50000"/>
                  </a:schemeClr>
                </a:solidFill>
              </a:ln>
              <a:latin typeface="Freestyle Script" panose="030804020302050B0404" pitchFamily="66" charset="0"/>
            </a:endParaRPr>
          </a:p>
        </p:txBody>
      </p:sp>
      <p:sp>
        <p:nvSpPr>
          <p:cNvPr id="21" name="TextBox 20">
            <a:hlinkClick r:id="rId7" action="ppaction://hlinksldjump"/>
          </p:cNvPr>
          <p:cNvSpPr txBox="1"/>
          <p:nvPr/>
        </p:nvSpPr>
        <p:spPr>
          <a:xfrm>
            <a:off x="10842479" y="5068161"/>
            <a:ext cx="142080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Exercise 2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22" name="Oval 21">
            <a:hlinkClick r:id="rId8" action="ppaction://hlinksldjump"/>
          </p:cNvPr>
          <p:cNvSpPr/>
          <p:nvPr/>
        </p:nvSpPr>
        <p:spPr>
          <a:xfrm>
            <a:off x="10924483" y="87312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23" name="TextBox 22">
            <a:hlinkClick r:id="rId8" action="ppaction://hlinksldjump"/>
          </p:cNvPr>
          <p:cNvSpPr txBox="1"/>
          <p:nvPr/>
        </p:nvSpPr>
        <p:spPr>
          <a:xfrm>
            <a:off x="10842479" y="110651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49947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/>
        </p:nvSpPr>
        <p:spPr>
          <a:xfrm>
            <a:off x="3094404" y="1987041"/>
            <a:ext cx="7118032" cy="4011242"/>
          </a:xfrm>
          <a:prstGeom prst="snip1Rect">
            <a:avLst/>
          </a:prstGeom>
          <a:gradFill flip="none" rotWithShape="1">
            <a:gsLst>
              <a:gs pos="0">
                <a:srgbClr val="F753A9">
                  <a:shade val="30000"/>
                  <a:satMod val="115000"/>
                </a:srgbClr>
              </a:gs>
              <a:gs pos="50000">
                <a:srgbClr val="F753A9">
                  <a:shade val="67500"/>
                  <a:satMod val="115000"/>
                </a:srgbClr>
              </a:gs>
              <a:gs pos="100000">
                <a:srgbClr val="F753A9">
                  <a:shade val="100000"/>
                  <a:satMod val="115000"/>
                </a:srgbClr>
              </a:gs>
            </a:gsLst>
            <a:lin ang="54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000" b="1" dirty="0" smtClean="0">
              <a:latin typeface="Century Gothic" panose="020B0502020202020204" pitchFamily="34" charset="0"/>
            </a:endParaRPr>
          </a:p>
          <a:p>
            <a:pPr algn="ctr"/>
            <a:r>
              <a:rPr lang="en-MY" sz="3000" b="1" dirty="0" smtClean="0">
                <a:latin typeface="Century Gothic" panose="020B0502020202020204" pitchFamily="34" charset="0"/>
              </a:rPr>
              <a:t>It </a:t>
            </a:r>
            <a:r>
              <a:rPr lang="en-MY" sz="3000" b="1" dirty="0">
                <a:latin typeface="Century Gothic" panose="020B0502020202020204" pitchFamily="34" charset="0"/>
              </a:rPr>
              <a:t>is used to refer to </a:t>
            </a:r>
            <a:r>
              <a:rPr lang="en-MY" sz="3000" b="1" dirty="0" smtClean="0">
                <a:latin typeface="Century Gothic" panose="020B0502020202020204" pitchFamily="34" charset="0"/>
              </a:rPr>
              <a:t>one’s belonging. (Female)</a:t>
            </a:r>
            <a:endParaRPr lang="en-MY" sz="3000" b="1" dirty="0">
              <a:latin typeface="Century Gothic" panose="020B0502020202020204" pitchFamily="34" charset="0"/>
            </a:endParaRPr>
          </a:p>
          <a:p>
            <a:pPr algn="ctr"/>
            <a:r>
              <a:rPr lang="en-GB" sz="3000" b="1" dirty="0" smtClean="0">
                <a:latin typeface="Century Gothic" panose="020B0502020202020204" pitchFamily="34" charset="0"/>
              </a:rPr>
              <a:t>For example:</a:t>
            </a:r>
          </a:p>
          <a:p>
            <a:pPr algn="ctr"/>
            <a:endParaRPr lang="en-GB" sz="3000" b="1" dirty="0">
              <a:latin typeface="Century Gothic" panose="020B0502020202020204" pitchFamily="34" charset="0"/>
            </a:endParaRPr>
          </a:p>
          <a:p>
            <a:pPr algn="ctr"/>
            <a:endParaRPr lang="en-GB" sz="3000" b="1" dirty="0" smtClean="0">
              <a:latin typeface="Century Gothic" panose="020B0502020202020204" pitchFamily="34" charset="0"/>
            </a:endParaRPr>
          </a:p>
          <a:p>
            <a:pPr algn="ctr"/>
            <a:endParaRPr lang="en-GB" sz="3000" b="1" dirty="0">
              <a:latin typeface="Century Gothic" panose="020B0502020202020204" pitchFamily="34" charset="0"/>
            </a:endParaRPr>
          </a:p>
          <a:p>
            <a:pPr algn="ctr"/>
            <a:r>
              <a:rPr lang="en-GB" sz="3000" b="1" dirty="0" smtClean="0">
                <a:latin typeface="Century Gothic" panose="020B0502020202020204" pitchFamily="34" charset="0"/>
              </a:rPr>
              <a:t>  </a:t>
            </a:r>
            <a:endParaRPr lang="en-GB" sz="3000" b="1" dirty="0">
              <a:latin typeface="Century Gothic" panose="020B0502020202020204" pitchFamily="34" charset="0"/>
            </a:endParaRPr>
          </a:p>
          <a:p>
            <a:pPr algn="ctr"/>
            <a:endParaRPr lang="en-GB" sz="3000" b="1" dirty="0"/>
          </a:p>
        </p:txBody>
      </p:sp>
      <p:sp>
        <p:nvSpPr>
          <p:cNvPr id="13" name="Rectangle 12"/>
          <p:cNvSpPr/>
          <p:nvPr/>
        </p:nvSpPr>
        <p:spPr>
          <a:xfrm>
            <a:off x="1116836" y="5473907"/>
            <a:ext cx="9405257" cy="937794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Century Gothic" panose="020B0502020202020204" pitchFamily="34" charset="0"/>
              </a:rPr>
              <a:t>Marceline has a red guitar. The red guitar is </a:t>
            </a:r>
            <a:r>
              <a:rPr lang="en-GB" sz="2800" b="1" u="sng" dirty="0" smtClean="0">
                <a:solidFill>
                  <a:srgbClr val="FFFF00"/>
                </a:solidFill>
                <a:latin typeface="Century Gothic" panose="020B0502020202020204" pitchFamily="34" charset="0"/>
              </a:rPr>
              <a:t>hers</a:t>
            </a:r>
            <a:r>
              <a:rPr lang="en-GB" sz="2800" b="1" dirty="0" smtClean="0">
                <a:latin typeface="Century Gothic" panose="020B0502020202020204" pitchFamily="34" charset="0"/>
              </a:rPr>
              <a:t>.</a:t>
            </a:r>
            <a:endParaRPr lang="en-GB" sz="2800" b="1" dirty="0">
              <a:latin typeface="Century Gothic" panose="020B0502020202020204" pitchFamily="34" charset="0"/>
            </a:endParaRPr>
          </a:p>
        </p:txBody>
      </p:sp>
      <p:sp>
        <p:nvSpPr>
          <p:cNvPr id="14" name="Down Arrow 13"/>
          <p:cNvSpPr/>
          <p:nvPr/>
        </p:nvSpPr>
        <p:spPr>
          <a:xfrm>
            <a:off x="9178163" y="5164207"/>
            <a:ext cx="493486" cy="619400"/>
          </a:xfrm>
          <a:prstGeom prst="downArrow">
            <a:avLst/>
          </a:prstGeom>
          <a:solidFill>
            <a:srgbClr val="FF33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8351459" y="4267831"/>
            <a:ext cx="2015805" cy="1128925"/>
          </a:xfrm>
          <a:prstGeom prst="rect">
            <a:avLst/>
          </a:prstGeom>
          <a:solidFill>
            <a:srgbClr val="FF6A47"/>
          </a:solidFill>
          <a:ln w="28575">
            <a:solidFill>
              <a:schemeClr val="tx1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600" b="1" dirty="0" smtClean="0">
                <a:solidFill>
                  <a:schemeClr val="tx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POSSESSIVE PRONOUN</a:t>
            </a:r>
          </a:p>
        </p:txBody>
      </p:sp>
      <p:sp>
        <p:nvSpPr>
          <p:cNvPr id="2" name="Rectangle 1"/>
          <p:cNvSpPr/>
          <p:nvPr/>
        </p:nvSpPr>
        <p:spPr>
          <a:xfrm>
            <a:off x="158569" y="156303"/>
            <a:ext cx="3227832" cy="283464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5350" t="-7053" r="-30206" b="-14218"/>
            </a:stretch>
          </a:blip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/>
          <p:cNvSpPr/>
          <p:nvPr/>
        </p:nvSpPr>
        <p:spPr>
          <a:xfrm>
            <a:off x="3554458" y="156303"/>
            <a:ext cx="5870448" cy="996696"/>
          </a:xfrm>
          <a:prstGeom prst="rect">
            <a:avLst/>
          </a:prstGeom>
          <a:solidFill>
            <a:srgbClr val="F09AAC"/>
          </a:solidFill>
          <a:ln>
            <a:noFill/>
          </a:ln>
          <a:effectLst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b="1" dirty="0" smtClean="0"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Possessive Pronoun: Hers</a:t>
            </a:r>
            <a:endParaRPr lang="en-GB" sz="3600" b="1" dirty="0">
              <a:ln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4" name="Oval 23">
            <a:hlinkClick r:id="rId4" action="ppaction://hlinksldjump"/>
          </p:cNvPr>
          <p:cNvSpPr/>
          <p:nvPr/>
        </p:nvSpPr>
        <p:spPr>
          <a:xfrm>
            <a:off x="10994306" y="3597258"/>
            <a:ext cx="1051560" cy="1051560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ln w="3175">
                <a:solidFill>
                  <a:schemeClr val="bg1">
                    <a:lumMod val="50000"/>
                  </a:schemeClr>
                </a:solidFill>
              </a:ln>
              <a:latin typeface="Freestyle Script" panose="030804020302050B0404" pitchFamily="66" charset="0"/>
            </a:endParaRPr>
          </a:p>
        </p:txBody>
      </p:sp>
      <p:sp>
        <p:nvSpPr>
          <p:cNvPr id="25" name="TextBox 24">
            <a:hlinkClick r:id="rId4" action="ppaction://hlinksldjump"/>
          </p:cNvPr>
          <p:cNvSpPr txBox="1"/>
          <p:nvPr/>
        </p:nvSpPr>
        <p:spPr>
          <a:xfrm>
            <a:off x="10612785" y="3911862"/>
            <a:ext cx="1674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Pronouns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26" name="TextBox 25">
            <a:hlinkClick r:id="rId4" action="ppaction://hlinksldjump"/>
          </p:cNvPr>
          <p:cNvSpPr txBox="1"/>
          <p:nvPr/>
        </p:nvSpPr>
        <p:spPr>
          <a:xfrm>
            <a:off x="10659748" y="3742681"/>
            <a:ext cx="164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solidFill>
                  <a:sysClr val="windowText" lastClr="000000"/>
                </a:solidFill>
                <a:latin typeface="Century Gothic" panose="020B0502020202020204" pitchFamily="34" charset="0"/>
              </a:rPr>
              <a:t>t</a:t>
            </a:r>
            <a:r>
              <a:rPr lang="en-GB" sz="1600" dirty="0" smtClean="0">
                <a:solidFill>
                  <a:sysClr val="windowText" lastClr="000000"/>
                </a:solidFill>
                <a:latin typeface="Century Gothic" panose="020B0502020202020204" pitchFamily="34" charset="0"/>
              </a:rPr>
              <a:t>ypes of</a:t>
            </a:r>
            <a:endParaRPr lang="en-GB" sz="1600" dirty="0">
              <a:solidFill>
                <a:sysClr val="windowText" lastClr="0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7" name="Oval 26">
            <a:hlinkClick r:id="rId5" action="ppaction://hlinksldjump"/>
          </p:cNvPr>
          <p:cNvSpPr/>
          <p:nvPr/>
        </p:nvSpPr>
        <p:spPr>
          <a:xfrm>
            <a:off x="10953951" y="2264684"/>
            <a:ext cx="1051560" cy="105156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ln w="3175">
                <a:solidFill>
                  <a:schemeClr val="bg1">
                    <a:lumMod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8" name="TextBox 27">
            <a:hlinkClick r:id="rId5" action="ppaction://hlinksldjump"/>
          </p:cNvPr>
          <p:cNvSpPr txBox="1"/>
          <p:nvPr/>
        </p:nvSpPr>
        <p:spPr>
          <a:xfrm>
            <a:off x="10599039" y="2374965"/>
            <a:ext cx="17024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Possessive Pronouns</a:t>
            </a:r>
            <a:endParaRPr lang="en-GB" sz="24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29" name="TextBox 28">
            <a:hlinkClick r:id="rId5" action="ppaction://hlinksldjump"/>
          </p:cNvPr>
          <p:cNvSpPr txBox="1"/>
          <p:nvPr/>
        </p:nvSpPr>
        <p:spPr>
          <a:xfrm>
            <a:off x="10978023" y="2160969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Back to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8" name="Oval 17">
            <a:hlinkClick r:id="rId6" action="ppaction://hlinksldjump"/>
          </p:cNvPr>
          <p:cNvSpPr/>
          <p:nvPr/>
        </p:nvSpPr>
        <p:spPr>
          <a:xfrm>
            <a:off x="11027102" y="4970708"/>
            <a:ext cx="1051560" cy="1051560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ln w="3175">
                <a:solidFill>
                  <a:schemeClr val="bg1">
                    <a:lumMod val="50000"/>
                  </a:schemeClr>
                </a:solidFill>
              </a:ln>
              <a:latin typeface="Freestyle Script" panose="030804020302050B0404" pitchFamily="66" charset="0"/>
            </a:endParaRPr>
          </a:p>
        </p:txBody>
      </p:sp>
      <p:sp>
        <p:nvSpPr>
          <p:cNvPr id="21" name="TextBox 20">
            <a:hlinkClick r:id="rId7" action="ppaction://hlinksldjump"/>
          </p:cNvPr>
          <p:cNvSpPr txBox="1"/>
          <p:nvPr/>
        </p:nvSpPr>
        <p:spPr>
          <a:xfrm>
            <a:off x="10842479" y="5068161"/>
            <a:ext cx="142080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Exercise 2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22" name="Oval 21">
            <a:hlinkClick r:id="rId8" action="ppaction://hlinksldjump"/>
          </p:cNvPr>
          <p:cNvSpPr/>
          <p:nvPr/>
        </p:nvSpPr>
        <p:spPr>
          <a:xfrm>
            <a:off x="10924483" y="87312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23" name="TextBox 22">
            <a:hlinkClick r:id="rId8" action="ppaction://hlinksldjump"/>
          </p:cNvPr>
          <p:cNvSpPr txBox="1"/>
          <p:nvPr/>
        </p:nvSpPr>
        <p:spPr>
          <a:xfrm>
            <a:off x="10842479" y="110651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917089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nip Single Corner Rectangle 10"/>
          <p:cNvSpPr/>
          <p:nvPr/>
        </p:nvSpPr>
        <p:spPr>
          <a:xfrm>
            <a:off x="3094404" y="1987041"/>
            <a:ext cx="7118032" cy="4011242"/>
          </a:xfrm>
          <a:prstGeom prst="snip1Rect">
            <a:avLst/>
          </a:prstGeom>
          <a:gradFill flip="none" rotWithShape="1">
            <a:gsLst>
              <a:gs pos="0">
                <a:srgbClr val="F753A9">
                  <a:shade val="30000"/>
                  <a:satMod val="115000"/>
                </a:srgbClr>
              </a:gs>
              <a:gs pos="50000">
                <a:srgbClr val="F753A9">
                  <a:shade val="67500"/>
                  <a:satMod val="115000"/>
                </a:srgbClr>
              </a:gs>
              <a:gs pos="100000">
                <a:srgbClr val="F753A9">
                  <a:shade val="100000"/>
                  <a:satMod val="115000"/>
                </a:srgbClr>
              </a:gs>
            </a:gsLst>
            <a:lin ang="54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000" b="1" dirty="0" smtClean="0">
              <a:latin typeface="Century Gothic" panose="020B0502020202020204" pitchFamily="34" charset="0"/>
            </a:endParaRPr>
          </a:p>
          <a:p>
            <a:pPr algn="ctr"/>
            <a:r>
              <a:rPr lang="en-MY" sz="3000" b="1" dirty="0" smtClean="0">
                <a:latin typeface="Century Gothic" panose="020B0502020202020204" pitchFamily="34" charset="0"/>
              </a:rPr>
              <a:t>It </a:t>
            </a:r>
            <a:r>
              <a:rPr lang="en-MY" sz="3000" b="1" dirty="0">
                <a:latin typeface="Century Gothic" panose="020B0502020202020204" pitchFamily="34" charset="0"/>
              </a:rPr>
              <a:t>is used to refer </a:t>
            </a:r>
            <a:r>
              <a:rPr lang="en-MY" sz="3000" b="1" dirty="0" smtClean="0">
                <a:latin typeface="Century Gothic" panose="020B0502020202020204" pitchFamily="34" charset="0"/>
              </a:rPr>
              <a:t>to belongings</a:t>
            </a:r>
          </a:p>
          <a:p>
            <a:pPr algn="ctr"/>
            <a:r>
              <a:rPr lang="en-MY" sz="3000" b="1" dirty="0" smtClean="0">
                <a:latin typeface="Century Gothic" panose="020B0502020202020204" pitchFamily="34" charset="0"/>
              </a:rPr>
              <a:t>of more than one person. </a:t>
            </a:r>
          </a:p>
          <a:p>
            <a:pPr algn="ctr"/>
            <a:r>
              <a:rPr lang="en-GB" sz="3000" b="1" dirty="0" smtClean="0">
                <a:latin typeface="Century Gothic" panose="020B0502020202020204" pitchFamily="34" charset="0"/>
              </a:rPr>
              <a:t>For example:</a:t>
            </a:r>
          </a:p>
          <a:p>
            <a:pPr algn="ctr"/>
            <a:endParaRPr lang="en-GB" sz="3000" b="1" dirty="0">
              <a:latin typeface="Century Gothic" panose="020B0502020202020204" pitchFamily="34" charset="0"/>
            </a:endParaRPr>
          </a:p>
          <a:p>
            <a:pPr algn="ctr"/>
            <a:endParaRPr lang="en-GB" sz="3000" b="1" dirty="0" smtClean="0">
              <a:latin typeface="Century Gothic" panose="020B0502020202020204" pitchFamily="34" charset="0"/>
            </a:endParaRPr>
          </a:p>
          <a:p>
            <a:pPr algn="ctr"/>
            <a:endParaRPr lang="en-GB" sz="3000" b="1" dirty="0">
              <a:latin typeface="Century Gothic" panose="020B0502020202020204" pitchFamily="34" charset="0"/>
            </a:endParaRPr>
          </a:p>
          <a:p>
            <a:pPr algn="ctr"/>
            <a:r>
              <a:rPr lang="en-GB" sz="3000" b="1" dirty="0" smtClean="0">
                <a:latin typeface="Century Gothic" panose="020B0502020202020204" pitchFamily="34" charset="0"/>
              </a:rPr>
              <a:t>  </a:t>
            </a:r>
            <a:endParaRPr lang="en-GB" sz="3000" b="1" dirty="0">
              <a:latin typeface="Century Gothic" panose="020B0502020202020204" pitchFamily="34" charset="0"/>
            </a:endParaRPr>
          </a:p>
          <a:p>
            <a:pPr algn="ctr"/>
            <a:endParaRPr lang="en-GB" sz="3000" b="1" dirty="0"/>
          </a:p>
        </p:txBody>
      </p:sp>
      <p:sp>
        <p:nvSpPr>
          <p:cNvPr id="12" name="Rectangle 11"/>
          <p:cNvSpPr/>
          <p:nvPr/>
        </p:nvSpPr>
        <p:spPr>
          <a:xfrm>
            <a:off x="1116836" y="5473907"/>
            <a:ext cx="9405257" cy="937794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Century Gothic" panose="020B0502020202020204" pitchFamily="34" charset="0"/>
              </a:rPr>
              <a:t>“This place will be our playing spot. It is </a:t>
            </a:r>
            <a:r>
              <a:rPr lang="en-GB" sz="2800" b="1" u="sng" dirty="0" smtClean="0">
                <a:solidFill>
                  <a:srgbClr val="FFFF00"/>
                </a:solidFill>
                <a:latin typeface="Century Gothic" panose="020B0502020202020204" pitchFamily="34" charset="0"/>
              </a:rPr>
              <a:t>ours</a:t>
            </a:r>
            <a:r>
              <a:rPr lang="en-GB" sz="2800" b="1" dirty="0" smtClean="0">
                <a:latin typeface="Century Gothic" panose="020B0502020202020204" pitchFamily="34" charset="0"/>
              </a:rPr>
              <a:t> and no one can take it from us!” said Clarence to his friends.</a:t>
            </a:r>
            <a:endParaRPr lang="en-GB" sz="2800" b="1" dirty="0">
              <a:latin typeface="Century Gothic" panose="020B0502020202020204" pitchFamily="34" charset="0"/>
            </a:endParaRPr>
          </a:p>
        </p:txBody>
      </p:sp>
      <p:sp>
        <p:nvSpPr>
          <p:cNvPr id="13" name="Down Arrow 12"/>
          <p:cNvSpPr/>
          <p:nvPr/>
        </p:nvSpPr>
        <p:spPr>
          <a:xfrm>
            <a:off x="8297434" y="4944796"/>
            <a:ext cx="493486" cy="619400"/>
          </a:xfrm>
          <a:prstGeom prst="downArrow">
            <a:avLst/>
          </a:prstGeom>
          <a:solidFill>
            <a:srgbClr val="FF33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/>
        </p:nvSpPr>
        <p:spPr>
          <a:xfrm>
            <a:off x="7536274" y="4063595"/>
            <a:ext cx="2015805" cy="1128925"/>
          </a:xfrm>
          <a:prstGeom prst="rect">
            <a:avLst/>
          </a:prstGeom>
          <a:solidFill>
            <a:srgbClr val="FF6A47"/>
          </a:solidFill>
          <a:ln w="28575">
            <a:solidFill>
              <a:schemeClr val="tx1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600" b="1" dirty="0" smtClean="0">
                <a:solidFill>
                  <a:schemeClr val="tx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POSSESSIVE PRONOUN</a:t>
            </a:r>
          </a:p>
        </p:txBody>
      </p:sp>
      <p:sp>
        <p:nvSpPr>
          <p:cNvPr id="2" name="Rectangle 1"/>
          <p:cNvSpPr/>
          <p:nvPr/>
        </p:nvSpPr>
        <p:spPr>
          <a:xfrm>
            <a:off x="208348" y="207777"/>
            <a:ext cx="3227832" cy="283464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8202" t="-3244" r="-15766"/>
            </a:stretch>
          </a:blip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/>
          <p:cNvSpPr/>
          <p:nvPr/>
        </p:nvSpPr>
        <p:spPr>
          <a:xfrm>
            <a:off x="3639099" y="205307"/>
            <a:ext cx="5870448" cy="996696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b="1" dirty="0" smtClean="0"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Possessive Pronoun: Ours</a:t>
            </a:r>
            <a:endParaRPr lang="en-GB" sz="3600" b="1" dirty="0">
              <a:ln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4" name="Oval 23">
            <a:hlinkClick r:id="rId4" action="ppaction://hlinksldjump"/>
          </p:cNvPr>
          <p:cNvSpPr/>
          <p:nvPr/>
        </p:nvSpPr>
        <p:spPr>
          <a:xfrm>
            <a:off x="10994306" y="3597258"/>
            <a:ext cx="1051560" cy="1051560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ln w="3175">
                <a:solidFill>
                  <a:schemeClr val="bg1">
                    <a:lumMod val="50000"/>
                  </a:schemeClr>
                </a:solidFill>
              </a:ln>
              <a:latin typeface="Freestyle Script" panose="030804020302050B0404" pitchFamily="66" charset="0"/>
            </a:endParaRPr>
          </a:p>
        </p:txBody>
      </p:sp>
      <p:sp>
        <p:nvSpPr>
          <p:cNvPr id="25" name="TextBox 24">
            <a:hlinkClick r:id="rId4" action="ppaction://hlinksldjump"/>
          </p:cNvPr>
          <p:cNvSpPr txBox="1"/>
          <p:nvPr/>
        </p:nvSpPr>
        <p:spPr>
          <a:xfrm>
            <a:off x="10612785" y="3911862"/>
            <a:ext cx="1674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Pronouns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26" name="TextBox 25">
            <a:hlinkClick r:id="rId4" action="ppaction://hlinksldjump"/>
          </p:cNvPr>
          <p:cNvSpPr txBox="1"/>
          <p:nvPr/>
        </p:nvSpPr>
        <p:spPr>
          <a:xfrm>
            <a:off x="10659748" y="3742681"/>
            <a:ext cx="164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solidFill>
                  <a:sysClr val="windowText" lastClr="000000"/>
                </a:solidFill>
                <a:latin typeface="Century Gothic" panose="020B0502020202020204" pitchFamily="34" charset="0"/>
              </a:rPr>
              <a:t>t</a:t>
            </a:r>
            <a:r>
              <a:rPr lang="en-GB" sz="1600" dirty="0" smtClean="0">
                <a:solidFill>
                  <a:sysClr val="windowText" lastClr="000000"/>
                </a:solidFill>
                <a:latin typeface="Century Gothic" panose="020B0502020202020204" pitchFamily="34" charset="0"/>
              </a:rPr>
              <a:t>ypes of</a:t>
            </a:r>
            <a:endParaRPr lang="en-GB" sz="1600" dirty="0">
              <a:solidFill>
                <a:sysClr val="windowText" lastClr="0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7" name="Oval 26">
            <a:hlinkClick r:id="rId5" action="ppaction://hlinksldjump"/>
          </p:cNvPr>
          <p:cNvSpPr/>
          <p:nvPr/>
        </p:nvSpPr>
        <p:spPr>
          <a:xfrm>
            <a:off x="10953951" y="2264684"/>
            <a:ext cx="1051560" cy="105156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ln w="3175">
                <a:solidFill>
                  <a:schemeClr val="bg1">
                    <a:lumMod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8" name="TextBox 27">
            <a:hlinkClick r:id="rId5" action="ppaction://hlinksldjump"/>
          </p:cNvPr>
          <p:cNvSpPr txBox="1"/>
          <p:nvPr/>
        </p:nvSpPr>
        <p:spPr>
          <a:xfrm>
            <a:off x="10599039" y="2374965"/>
            <a:ext cx="17024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Possessive Pronouns</a:t>
            </a:r>
            <a:endParaRPr lang="en-GB" sz="24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29" name="TextBox 28">
            <a:hlinkClick r:id="rId5" action="ppaction://hlinksldjump"/>
          </p:cNvPr>
          <p:cNvSpPr txBox="1"/>
          <p:nvPr/>
        </p:nvSpPr>
        <p:spPr>
          <a:xfrm>
            <a:off x="10978023" y="2160969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Back to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8" name="Oval 17">
            <a:hlinkClick r:id="rId6" action="ppaction://hlinksldjump"/>
          </p:cNvPr>
          <p:cNvSpPr/>
          <p:nvPr/>
        </p:nvSpPr>
        <p:spPr>
          <a:xfrm>
            <a:off x="11027102" y="4970708"/>
            <a:ext cx="1051560" cy="1051560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ln w="3175">
                <a:solidFill>
                  <a:schemeClr val="bg1">
                    <a:lumMod val="50000"/>
                  </a:schemeClr>
                </a:solidFill>
              </a:ln>
              <a:latin typeface="Freestyle Script" panose="030804020302050B0404" pitchFamily="66" charset="0"/>
            </a:endParaRPr>
          </a:p>
        </p:txBody>
      </p:sp>
      <p:sp>
        <p:nvSpPr>
          <p:cNvPr id="19" name="TextBox 18">
            <a:hlinkClick r:id="rId7" action="ppaction://hlinksldjump"/>
          </p:cNvPr>
          <p:cNvSpPr txBox="1"/>
          <p:nvPr/>
        </p:nvSpPr>
        <p:spPr>
          <a:xfrm>
            <a:off x="10842479" y="5068161"/>
            <a:ext cx="142080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Exercise 2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22" name="Oval 21">
            <a:hlinkClick r:id="rId8" action="ppaction://hlinksldjump"/>
          </p:cNvPr>
          <p:cNvSpPr/>
          <p:nvPr/>
        </p:nvSpPr>
        <p:spPr>
          <a:xfrm>
            <a:off x="10924483" y="87312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23" name="TextBox 22">
            <a:hlinkClick r:id="rId8" action="ppaction://hlinksldjump"/>
          </p:cNvPr>
          <p:cNvSpPr txBox="1"/>
          <p:nvPr/>
        </p:nvSpPr>
        <p:spPr>
          <a:xfrm>
            <a:off x="10842479" y="110651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191097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/>
        </p:nvSpPr>
        <p:spPr>
          <a:xfrm>
            <a:off x="3094404" y="1987041"/>
            <a:ext cx="7118032" cy="4011242"/>
          </a:xfrm>
          <a:prstGeom prst="snip1Rect">
            <a:avLst/>
          </a:prstGeom>
          <a:gradFill flip="none" rotWithShape="1">
            <a:gsLst>
              <a:gs pos="0">
                <a:srgbClr val="F753A9">
                  <a:shade val="30000"/>
                  <a:satMod val="115000"/>
                </a:srgbClr>
              </a:gs>
              <a:gs pos="50000">
                <a:srgbClr val="F753A9">
                  <a:shade val="67500"/>
                  <a:satMod val="115000"/>
                </a:srgbClr>
              </a:gs>
              <a:gs pos="100000">
                <a:srgbClr val="F753A9">
                  <a:shade val="100000"/>
                  <a:satMod val="115000"/>
                </a:srgbClr>
              </a:gs>
            </a:gsLst>
            <a:lin ang="54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000" b="1" dirty="0" smtClean="0">
              <a:latin typeface="Century Gothic" panose="020B0502020202020204" pitchFamily="34" charset="0"/>
            </a:endParaRPr>
          </a:p>
          <a:p>
            <a:pPr algn="ctr"/>
            <a:r>
              <a:rPr lang="en-MY" sz="3000" b="1" dirty="0" smtClean="0">
                <a:latin typeface="Century Gothic" panose="020B0502020202020204" pitchFamily="34" charset="0"/>
              </a:rPr>
              <a:t>It </a:t>
            </a:r>
            <a:r>
              <a:rPr lang="en-MY" sz="3000" b="1" dirty="0">
                <a:latin typeface="Century Gothic" panose="020B0502020202020204" pitchFamily="34" charset="0"/>
              </a:rPr>
              <a:t>is used to </a:t>
            </a:r>
            <a:r>
              <a:rPr lang="en-MY" sz="3000" b="1" dirty="0" smtClean="0">
                <a:latin typeface="Century Gothic" panose="020B0502020202020204" pitchFamily="34" charset="0"/>
              </a:rPr>
              <a:t>refer to a person or a thing that belongs to </a:t>
            </a:r>
            <a:r>
              <a:rPr lang="en-MY" sz="3000" b="1" dirty="0">
                <a:latin typeface="Century Gothic" panose="020B0502020202020204" pitchFamily="34" charset="0"/>
              </a:rPr>
              <a:t>them </a:t>
            </a:r>
          </a:p>
          <a:p>
            <a:pPr algn="ctr"/>
            <a:r>
              <a:rPr lang="en-GB" sz="3000" b="1" dirty="0" smtClean="0">
                <a:latin typeface="Century Gothic" panose="020B0502020202020204" pitchFamily="34" charset="0"/>
              </a:rPr>
              <a:t>For example:</a:t>
            </a:r>
          </a:p>
          <a:p>
            <a:pPr algn="ctr"/>
            <a:endParaRPr lang="en-GB" sz="3000" b="1" dirty="0">
              <a:latin typeface="Century Gothic" panose="020B0502020202020204" pitchFamily="34" charset="0"/>
            </a:endParaRPr>
          </a:p>
          <a:p>
            <a:pPr algn="ctr"/>
            <a:endParaRPr lang="en-GB" sz="3000" b="1" dirty="0" smtClean="0">
              <a:latin typeface="Century Gothic" panose="020B0502020202020204" pitchFamily="34" charset="0"/>
            </a:endParaRPr>
          </a:p>
          <a:p>
            <a:pPr algn="ctr"/>
            <a:endParaRPr lang="en-GB" sz="3000" b="1" dirty="0">
              <a:latin typeface="Century Gothic" panose="020B0502020202020204" pitchFamily="34" charset="0"/>
            </a:endParaRPr>
          </a:p>
          <a:p>
            <a:pPr algn="ctr"/>
            <a:r>
              <a:rPr lang="en-GB" sz="3000" b="1" dirty="0" smtClean="0">
                <a:latin typeface="Century Gothic" panose="020B0502020202020204" pitchFamily="34" charset="0"/>
              </a:rPr>
              <a:t>  </a:t>
            </a:r>
            <a:endParaRPr lang="en-GB" sz="3000" b="1" dirty="0">
              <a:latin typeface="Century Gothic" panose="020B0502020202020204" pitchFamily="34" charset="0"/>
            </a:endParaRPr>
          </a:p>
          <a:p>
            <a:pPr algn="ctr"/>
            <a:endParaRPr lang="en-GB" sz="3000" b="1" dirty="0"/>
          </a:p>
        </p:txBody>
      </p:sp>
      <p:sp>
        <p:nvSpPr>
          <p:cNvPr id="13" name="Rectangle 12"/>
          <p:cNvSpPr/>
          <p:nvPr/>
        </p:nvSpPr>
        <p:spPr>
          <a:xfrm>
            <a:off x="440325" y="5373313"/>
            <a:ext cx="10072915" cy="937794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Century Gothic" panose="020B0502020202020204" pitchFamily="34" charset="0"/>
              </a:rPr>
              <a:t>This is the Waterson’s house. This house belongs to </a:t>
            </a:r>
            <a:r>
              <a:rPr lang="en-GB" sz="2800" b="1" u="sng" dirty="0" smtClean="0">
                <a:solidFill>
                  <a:srgbClr val="FFFF00"/>
                </a:solidFill>
                <a:latin typeface="Century Gothic" panose="020B0502020202020204" pitchFamily="34" charset="0"/>
              </a:rPr>
              <a:t>them</a:t>
            </a:r>
            <a:r>
              <a:rPr lang="en-GB" sz="2800" b="1" dirty="0" smtClean="0">
                <a:latin typeface="Century Gothic" panose="020B0502020202020204" pitchFamily="34" charset="0"/>
              </a:rPr>
              <a:t>.</a:t>
            </a:r>
            <a:endParaRPr lang="en-GB" sz="2800" b="1" dirty="0">
              <a:latin typeface="Century Gothic" panose="020B0502020202020204" pitchFamily="34" charset="0"/>
            </a:endParaRPr>
          </a:p>
        </p:txBody>
      </p:sp>
      <p:sp>
        <p:nvSpPr>
          <p:cNvPr id="14" name="Down Arrow 13"/>
          <p:cNvSpPr/>
          <p:nvPr/>
        </p:nvSpPr>
        <p:spPr>
          <a:xfrm>
            <a:off x="9476633" y="5032611"/>
            <a:ext cx="493486" cy="619400"/>
          </a:xfrm>
          <a:prstGeom prst="downArrow">
            <a:avLst/>
          </a:prstGeom>
          <a:solidFill>
            <a:srgbClr val="FF33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8715473" y="4074037"/>
            <a:ext cx="2015805" cy="1128925"/>
          </a:xfrm>
          <a:prstGeom prst="rect">
            <a:avLst/>
          </a:prstGeom>
          <a:solidFill>
            <a:srgbClr val="FF6A47"/>
          </a:solidFill>
          <a:ln w="28575">
            <a:solidFill>
              <a:schemeClr val="tx1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600" b="1" dirty="0" smtClean="0">
                <a:solidFill>
                  <a:schemeClr val="tx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POSSESSIVE PRONOUN</a:t>
            </a:r>
          </a:p>
        </p:txBody>
      </p:sp>
      <p:sp>
        <p:nvSpPr>
          <p:cNvPr id="2" name="Rectangle 1"/>
          <p:cNvSpPr/>
          <p:nvPr/>
        </p:nvSpPr>
        <p:spPr>
          <a:xfrm>
            <a:off x="136797" y="156303"/>
            <a:ext cx="3227832" cy="283464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2764" t="136" r="-17078" b="-136"/>
            </a:stretch>
          </a:blip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/>
          <p:cNvSpPr/>
          <p:nvPr/>
        </p:nvSpPr>
        <p:spPr>
          <a:xfrm>
            <a:off x="3533685" y="156303"/>
            <a:ext cx="5870448" cy="1106440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b="1" dirty="0" smtClean="0"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Possessive Pronoun: Theirs</a:t>
            </a:r>
            <a:endParaRPr lang="en-GB" sz="3600" b="1" dirty="0">
              <a:ln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2" name="Oval 21">
            <a:hlinkClick r:id="rId4" action="ppaction://hlinksldjump"/>
          </p:cNvPr>
          <p:cNvSpPr/>
          <p:nvPr/>
        </p:nvSpPr>
        <p:spPr>
          <a:xfrm>
            <a:off x="10994306" y="3597258"/>
            <a:ext cx="1051560" cy="1051560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ln w="3175">
                <a:solidFill>
                  <a:schemeClr val="bg1">
                    <a:lumMod val="50000"/>
                  </a:schemeClr>
                </a:solidFill>
              </a:ln>
              <a:latin typeface="Freestyle Script" panose="030804020302050B0404" pitchFamily="66" charset="0"/>
            </a:endParaRPr>
          </a:p>
        </p:txBody>
      </p:sp>
      <p:sp>
        <p:nvSpPr>
          <p:cNvPr id="23" name="TextBox 22">
            <a:hlinkClick r:id="rId4" action="ppaction://hlinksldjump"/>
          </p:cNvPr>
          <p:cNvSpPr txBox="1"/>
          <p:nvPr/>
        </p:nvSpPr>
        <p:spPr>
          <a:xfrm>
            <a:off x="10612785" y="3911862"/>
            <a:ext cx="1674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Pronouns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26" name="TextBox 25">
            <a:hlinkClick r:id="rId4" action="ppaction://hlinksldjump"/>
          </p:cNvPr>
          <p:cNvSpPr txBox="1"/>
          <p:nvPr/>
        </p:nvSpPr>
        <p:spPr>
          <a:xfrm>
            <a:off x="10659748" y="3742681"/>
            <a:ext cx="164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solidFill>
                  <a:sysClr val="windowText" lastClr="000000"/>
                </a:solidFill>
                <a:latin typeface="Century Gothic" panose="020B0502020202020204" pitchFamily="34" charset="0"/>
              </a:rPr>
              <a:t>t</a:t>
            </a:r>
            <a:r>
              <a:rPr lang="en-GB" sz="1600" dirty="0" smtClean="0">
                <a:solidFill>
                  <a:sysClr val="windowText" lastClr="000000"/>
                </a:solidFill>
                <a:latin typeface="Century Gothic" panose="020B0502020202020204" pitchFamily="34" charset="0"/>
              </a:rPr>
              <a:t>ypes of</a:t>
            </a:r>
            <a:endParaRPr lang="en-GB" sz="1600" dirty="0">
              <a:solidFill>
                <a:sysClr val="windowText" lastClr="0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7" name="Oval 26">
            <a:hlinkClick r:id="rId5" action="ppaction://hlinksldjump"/>
          </p:cNvPr>
          <p:cNvSpPr/>
          <p:nvPr/>
        </p:nvSpPr>
        <p:spPr>
          <a:xfrm>
            <a:off x="10953951" y="2264684"/>
            <a:ext cx="1051560" cy="105156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ln w="3175">
                <a:solidFill>
                  <a:schemeClr val="bg1">
                    <a:lumMod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8" name="TextBox 27">
            <a:hlinkClick r:id="rId5" action="ppaction://hlinksldjump"/>
          </p:cNvPr>
          <p:cNvSpPr txBox="1"/>
          <p:nvPr/>
        </p:nvSpPr>
        <p:spPr>
          <a:xfrm>
            <a:off x="10599039" y="2374965"/>
            <a:ext cx="17024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Possessive Pronouns</a:t>
            </a:r>
            <a:endParaRPr lang="en-GB" sz="24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29" name="TextBox 28">
            <a:hlinkClick r:id="rId5" action="ppaction://hlinksldjump"/>
          </p:cNvPr>
          <p:cNvSpPr txBox="1"/>
          <p:nvPr/>
        </p:nvSpPr>
        <p:spPr>
          <a:xfrm>
            <a:off x="10978023" y="2160969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Back to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8" name="Oval 17">
            <a:hlinkClick r:id="rId6" action="ppaction://hlinksldjump"/>
          </p:cNvPr>
          <p:cNvSpPr/>
          <p:nvPr/>
        </p:nvSpPr>
        <p:spPr>
          <a:xfrm>
            <a:off x="11027102" y="4970708"/>
            <a:ext cx="1051560" cy="1051560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ln w="3175">
                <a:solidFill>
                  <a:schemeClr val="bg1">
                    <a:lumMod val="50000"/>
                  </a:schemeClr>
                </a:solidFill>
              </a:ln>
              <a:latin typeface="Freestyle Script" panose="030804020302050B0404" pitchFamily="66" charset="0"/>
            </a:endParaRPr>
          </a:p>
        </p:txBody>
      </p:sp>
      <p:sp>
        <p:nvSpPr>
          <p:cNvPr id="21" name="TextBox 20">
            <a:hlinkClick r:id="rId7" action="ppaction://hlinksldjump"/>
          </p:cNvPr>
          <p:cNvSpPr txBox="1"/>
          <p:nvPr/>
        </p:nvSpPr>
        <p:spPr>
          <a:xfrm>
            <a:off x="10842479" y="5068161"/>
            <a:ext cx="142080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Exercise 2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24" name="Oval 23">
            <a:hlinkClick r:id="rId8" action="ppaction://hlinksldjump"/>
          </p:cNvPr>
          <p:cNvSpPr/>
          <p:nvPr/>
        </p:nvSpPr>
        <p:spPr>
          <a:xfrm>
            <a:off x="10924483" y="87312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25" name="TextBox 24">
            <a:hlinkClick r:id="rId8" action="ppaction://hlinksldjump"/>
          </p:cNvPr>
          <p:cNvSpPr txBox="1"/>
          <p:nvPr/>
        </p:nvSpPr>
        <p:spPr>
          <a:xfrm>
            <a:off x="10842479" y="110651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984845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 rot="15693468">
            <a:off x="6134622" y="2023561"/>
            <a:ext cx="1699431" cy="240055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5" name="Rectangle 14"/>
          <p:cNvSpPr/>
          <p:nvPr/>
        </p:nvSpPr>
        <p:spPr>
          <a:xfrm rot="15693468">
            <a:off x="2144437" y="2574346"/>
            <a:ext cx="1699431" cy="296841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2" name="TextBox 1"/>
          <p:cNvSpPr txBox="1"/>
          <p:nvPr/>
        </p:nvSpPr>
        <p:spPr>
          <a:xfrm rot="21109876">
            <a:off x="399672" y="1131687"/>
            <a:ext cx="8321016" cy="1107996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bliqueTopLeft"/>
            <a:lightRig rig="harsh" dir="t">
              <a:rot lat="0" lon="0" rev="3000000"/>
            </a:lightRig>
          </a:scene3d>
          <a:sp3d extrusionH="254000" contourW="19050">
            <a:bevelT w="82550" h="44450" prst="coolSlant"/>
            <a:bevelB w="82550" h="44450" prst="angle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6600" spc="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LET’S ANSWER SOME</a:t>
            </a:r>
            <a:endParaRPr lang="en-US" sz="6600" spc="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 rot="21113912">
            <a:off x="2637916" y="2847939"/>
            <a:ext cx="5082398" cy="1107996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bliqueTopLeft"/>
            <a:lightRig rig="harsh" dir="t">
              <a:rot lat="0" lon="0" rev="3000000"/>
            </a:lightRig>
          </a:scene3d>
          <a:sp3d extrusionH="254000" contourW="19050">
            <a:bevelT w="82550" h="44450" prst="coolSlant"/>
            <a:bevelB w="82550" h="44450" prst="angle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6600" spc="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QUESTIONS!</a:t>
            </a:r>
            <a:endParaRPr lang="en-US" sz="6600" spc="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0" name="Striped Right Arrow 9">
            <a:hlinkClick r:id="rId3" action="ppaction://hlinksldjump"/>
          </p:cNvPr>
          <p:cNvSpPr/>
          <p:nvPr/>
        </p:nvSpPr>
        <p:spPr>
          <a:xfrm>
            <a:off x="9898743" y="5805714"/>
            <a:ext cx="2155766" cy="812799"/>
          </a:xfrm>
          <a:prstGeom prst="stripedRightArrow">
            <a:avLst>
              <a:gd name="adj1" fmla="val 100000"/>
              <a:gd name="adj2" fmla="val 50000"/>
            </a:avLst>
          </a:prstGeom>
          <a:solidFill>
            <a:srgbClr val="33FAFF"/>
          </a:solidFill>
          <a:ln w="3810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Start</a:t>
            </a:r>
            <a:endParaRPr lang="en-GB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2" name="TextBox 11">
            <a:hlinkClick r:id="" action="ppaction://hlinkshowjump?jump=nextslide"/>
          </p:cNvPr>
          <p:cNvSpPr txBox="1"/>
          <p:nvPr/>
        </p:nvSpPr>
        <p:spPr>
          <a:xfrm>
            <a:off x="10275019" y="5497937"/>
            <a:ext cx="14032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here to</a:t>
            </a:r>
            <a:endParaRPr lang="en-GB" sz="1400" b="1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965686" y="4308529"/>
            <a:ext cx="4426857" cy="69668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 smtClean="0">
                <a:ln>
                  <a:solidFill>
                    <a:schemeClr val="tx1"/>
                  </a:solidFill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Exercise 1</a:t>
            </a:r>
            <a:endParaRPr lang="en-GB" sz="3600" dirty="0">
              <a:ln>
                <a:solidFill>
                  <a:schemeClr val="tx1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1" name="Oval 10">
            <a:hlinkClick r:id="rId4" action="ppaction://hlinksldjump"/>
          </p:cNvPr>
          <p:cNvSpPr/>
          <p:nvPr/>
        </p:nvSpPr>
        <p:spPr>
          <a:xfrm>
            <a:off x="10924483" y="87312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4" name="TextBox 13">
            <a:hlinkClick r:id="rId4" action="ppaction://hlinksldjump"/>
          </p:cNvPr>
          <p:cNvSpPr txBox="1"/>
          <p:nvPr/>
        </p:nvSpPr>
        <p:spPr>
          <a:xfrm>
            <a:off x="10842479" y="110651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228967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ded Corner 2"/>
          <p:cNvSpPr/>
          <p:nvPr/>
        </p:nvSpPr>
        <p:spPr>
          <a:xfrm>
            <a:off x="1378855" y="972457"/>
            <a:ext cx="9281160" cy="5431536"/>
          </a:xfrm>
          <a:prstGeom prst="foldedCorner">
            <a:avLst/>
          </a:prstGeom>
          <a:solidFill>
            <a:srgbClr val="FFC000"/>
          </a:solidFill>
          <a:ln w="57150">
            <a:solidFill>
              <a:srgbClr val="00206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bliqueTop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/>
          <p:cNvSpPr/>
          <p:nvPr/>
        </p:nvSpPr>
        <p:spPr>
          <a:xfrm>
            <a:off x="174162" y="156032"/>
            <a:ext cx="4470409" cy="93253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bliqueTopLeft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Personal Pronouns Exercise</a:t>
            </a:r>
            <a:endParaRPr lang="en-GB" sz="2800" dirty="0">
              <a:ln>
                <a:solidFill>
                  <a:schemeClr val="tx1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4" name="Flowchart: Off-page Connector 3"/>
          <p:cNvSpPr/>
          <p:nvPr/>
        </p:nvSpPr>
        <p:spPr>
          <a:xfrm>
            <a:off x="9623528" y="156032"/>
            <a:ext cx="1343466" cy="1688124"/>
          </a:xfrm>
          <a:prstGeom prst="flowChartOffpageConnector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coolSlant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9813443" y="446096"/>
            <a:ext cx="9566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Impact" panose="020B0806030902050204" pitchFamily="34" charset="0"/>
              </a:rPr>
              <a:t>1</a:t>
            </a:r>
            <a:endParaRPr lang="en-US" sz="6600" dirty="0">
              <a:latin typeface="Impact" panose="020B080603090205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68824" y="1000094"/>
            <a:ext cx="27637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on the correct answer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55649" y="1665333"/>
            <a:ext cx="8904849" cy="17543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The cat is hungry. Please give ______ some food.</a:t>
            </a:r>
          </a:p>
          <a:p>
            <a:pPr algn="just"/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18" name="TextBox 17">
            <a:hlinkClick r:id="rId3" action="ppaction://hlinksldjump"/>
          </p:cNvPr>
          <p:cNvSpPr txBox="1"/>
          <p:nvPr/>
        </p:nvSpPr>
        <p:spPr>
          <a:xfrm>
            <a:off x="1527135" y="3530900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a.	they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19" name="TextBox 18">
            <a:hlinkClick r:id="rId3" action="ppaction://hlinksldjump"/>
          </p:cNvPr>
          <p:cNvSpPr txBox="1"/>
          <p:nvPr/>
        </p:nvSpPr>
        <p:spPr>
          <a:xfrm>
            <a:off x="1527135" y="4137647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b.	she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20" name="TextBox 19">
            <a:hlinkClick r:id="rId4" action="ppaction://hlinksldjump"/>
          </p:cNvPr>
          <p:cNvSpPr txBox="1"/>
          <p:nvPr/>
        </p:nvSpPr>
        <p:spPr>
          <a:xfrm>
            <a:off x="1527134" y="4765395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c.    it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21" name="TextBox 20">
            <a:hlinkClick r:id="rId3" action="ppaction://hlinksldjump"/>
          </p:cNvPr>
          <p:cNvSpPr txBox="1"/>
          <p:nvPr/>
        </p:nvSpPr>
        <p:spPr>
          <a:xfrm>
            <a:off x="1527134" y="5302364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d.	he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22" name="Oval 21">
            <a:hlinkClick r:id="rId5" action="ppaction://hlinksldjump"/>
          </p:cNvPr>
          <p:cNvSpPr/>
          <p:nvPr/>
        </p:nvSpPr>
        <p:spPr>
          <a:xfrm>
            <a:off x="10901518" y="868998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23" name="TextBox 22">
            <a:hlinkClick r:id="rId5" action="ppaction://hlinksldjump"/>
          </p:cNvPr>
          <p:cNvSpPr txBox="1"/>
          <p:nvPr/>
        </p:nvSpPr>
        <p:spPr>
          <a:xfrm>
            <a:off x="10819514" y="1102390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331709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FF4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008914"/>
          </a:xfrm>
          <a:prstGeom prst="rect">
            <a:avLst/>
          </a:prstGeom>
        </p:spPr>
      </p:pic>
      <p:sp>
        <p:nvSpPr>
          <p:cNvPr id="3" name="Oval 2">
            <a:hlinkClick r:id="rId4" action="ppaction://hlinksldjump"/>
          </p:cNvPr>
          <p:cNvSpPr/>
          <p:nvPr/>
        </p:nvSpPr>
        <p:spPr>
          <a:xfrm>
            <a:off x="10953951" y="2264684"/>
            <a:ext cx="1051560" cy="1051560"/>
          </a:xfrm>
          <a:prstGeom prst="ellipse">
            <a:avLst/>
          </a:prstGeom>
          <a:solidFill>
            <a:srgbClr val="FF0066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ln w="3175">
                <a:solidFill>
                  <a:schemeClr val="bg1">
                    <a:lumMod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4" name="TextBox 3">
            <a:hlinkClick r:id="rId4" action="ppaction://hlinksldjump"/>
          </p:cNvPr>
          <p:cNvSpPr txBox="1"/>
          <p:nvPr/>
        </p:nvSpPr>
        <p:spPr>
          <a:xfrm>
            <a:off x="10666014" y="2313410"/>
            <a:ext cx="15684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Next Question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73237" y="5816991"/>
            <a:ext cx="9045526" cy="584775"/>
          </a:xfrm>
          <a:prstGeom prst="rect">
            <a:avLst/>
          </a:prstGeom>
          <a:solidFill>
            <a:srgbClr val="66FF66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>
                <a:latin typeface="Century Gothic" panose="020B0502020202020204" pitchFamily="34" charset="0"/>
              </a:rPr>
              <a:t>The cat is hungry. Please give </a:t>
            </a:r>
            <a:r>
              <a:rPr lang="en-US" sz="3200" b="1" u="sng" dirty="0" smtClean="0">
                <a:latin typeface="Century Gothic" panose="020B0502020202020204" pitchFamily="34" charset="0"/>
              </a:rPr>
              <a:t>it</a:t>
            </a:r>
            <a:r>
              <a:rPr lang="en-US" sz="3200" b="1" dirty="0" smtClean="0">
                <a:latin typeface="Century Gothic" panose="020B0502020202020204" pitchFamily="34" charset="0"/>
              </a:rPr>
              <a:t> </a:t>
            </a:r>
            <a:r>
              <a:rPr lang="en-US" sz="3200" b="1" dirty="0">
                <a:latin typeface="Century Gothic" panose="020B0502020202020204" pitchFamily="34" charset="0"/>
              </a:rPr>
              <a:t>some food.</a:t>
            </a:r>
          </a:p>
        </p:txBody>
      </p:sp>
      <p:sp>
        <p:nvSpPr>
          <p:cNvPr id="10" name="Flowchart: Off-page Connector 9"/>
          <p:cNvSpPr/>
          <p:nvPr/>
        </p:nvSpPr>
        <p:spPr>
          <a:xfrm>
            <a:off x="1573237" y="4705666"/>
            <a:ext cx="1126937" cy="1099956"/>
          </a:xfrm>
          <a:prstGeom prst="flowChartOffpageConnector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coolSlant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658403" y="4682237"/>
            <a:ext cx="9566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latin typeface="Impact" panose="020B0806030902050204" pitchFamily="34" charset="0"/>
              </a:rPr>
              <a:t>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978023" y="2160969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here to the 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5" name="Oval 14">
            <a:hlinkClick r:id="rId5" action="ppaction://hlinksldjump"/>
          </p:cNvPr>
          <p:cNvSpPr/>
          <p:nvPr/>
        </p:nvSpPr>
        <p:spPr>
          <a:xfrm>
            <a:off x="10901518" y="868998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6" name="TextBox 15">
            <a:hlinkClick r:id="rId5" action="ppaction://hlinksldjump"/>
          </p:cNvPr>
          <p:cNvSpPr txBox="1"/>
          <p:nvPr/>
        </p:nvSpPr>
        <p:spPr>
          <a:xfrm>
            <a:off x="10819514" y="1102390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586559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>
        <p15:prstTrans prst="peelOff"/>
        <p:sndAc>
          <p:stSnd>
            <p:snd r:embed="rId2" name="applause.wav"/>
          </p:stSnd>
        </p:sndAc>
      </p:transition>
    </mc:Choice>
    <mc:Fallback>
      <p:transition>
        <p:fade/>
        <p:sndAc>
          <p:stSnd>
            <p:snd r:embed="rId2" name="applaus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3000" t="-15000" r="-3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1422" y="1716505"/>
            <a:ext cx="5313654" cy="31534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encilSketch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7305" y="4869928"/>
            <a:ext cx="4121888" cy="1403685"/>
          </a:xfrm>
          <a:prstGeom prst="rect">
            <a:avLst/>
          </a:prstGeom>
          <a:ln w="381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5" name="Oval 4"/>
          <p:cNvSpPr/>
          <p:nvPr/>
        </p:nvSpPr>
        <p:spPr>
          <a:xfrm>
            <a:off x="11006487" y="2185523"/>
            <a:ext cx="1051560" cy="1051560"/>
          </a:xfrm>
          <a:prstGeom prst="ellipse">
            <a:avLst/>
          </a:prstGeom>
          <a:solidFill>
            <a:srgbClr val="33FA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ln w="3175">
                <a:solidFill>
                  <a:schemeClr val="tx1"/>
                </a:solidFill>
              </a:ln>
              <a:latin typeface="Freestyle Script" panose="030804020302050B0404" pitchFamily="66" charset="0"/>
            </a:endParaRPr>
          </a:p>
        </p:txBody>
      </p:sp>
      <p:sp>
        <p:nvSpPr>
          <p:cNvPr id="6" name="TextBox 5">
            <a:hlinkClick r:id="rId7" action="ppaction://hlinksldjump"/>
          </p:cNvPr>
          <p:cNvSpPr txBox="1"/>
          <p:nvPr/>
        </p:nvSpPr>
        <p:spPr>
          <a:xfrm>
            <a:off x="10709145" y="2230683"/>
            <a:ext cx="15651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ckerli One" panose="02000503000000020003" pitchFamily="2" charset="0"/>
              </a:rPr>
              <a:t>Try Again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035356" y="2126042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here to 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0" name="Oval 9">
            <a:hlinkClick r:id="rId8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1" name="TextBox 10">
            <a:hlinkClick r:id="rId8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3667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>
        <p15:prstTrans prst="fallOver"/>
        <p:sndAc>
          <p:stSnd>
            <p:snd r:embed="rId2" name="explode.wav"/>
          </p:stSnd>
        </p:sndAc>
      </p:transition>
    </mc:Choice>
    <mc:Fallback>
      <p:transition>
        <p:fade/>
        <p:sndAc>
          <p:stSnd>
            <p:snd r:embed="rId2" name="explod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ded Corner 1"/>
          <p:cNvSpPr/>
          <p:nvPr/>
        </p:nvSpPr>
        <p:spPr>
          <a:xfrm>
            <a:off x="1378855" y="972457"/>
            <a:ext cx="9281160" cy="5431536"/>
          </a:xfrm>
          <a:prstGeom prst="foldedCorner">
            <a:avLst/>
          </a:prstGeom>
          <a:solidFill>
            <a:srgbClr val="FFC000"/>
          </a:solidFill>
          <a:ln w="57150">
            <a:solidFill>
              <a:srgbClr val="00206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bliqueTop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/>
          <p:cNvSpPr/>
          <p:nvPr/>
        </p:nvSpPr>
        <p:spPr>
          <a:xfrm>
            <a:off x="174162" y="156032"/>
            <a:ext cx="4470409" cy="93253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bliqueTopLeft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Personal Pronouns Exercise</a:t>
            </a:r>
            <a:endParaRPr lang="en-GB" sz="2800" dirty="0">
              <a:ln>
                <a:solidFill>
                  <a:schemeClr val="tx1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4" name="Flowchart: Off-page Connector 3"/>
          <p:cNvSpPr/>
          <p:nvPr/>
        </p:nvSpPr>
        <p:spPr>
          <a:xfrm>
            <a:off x="9623528" y="156032"/>
            <a:ext cx="1343466" cy="1688124"/>
          </a:xfrm>
          <a:prstGeom prst="flowChartOffpageConnector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coolSlant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9813443" y="446096"/>
            <a:ext cx="9566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latin typeface="Impact" panose="020B0806030902050204" pitchFamily="34" charset="0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268824" y="1000094"/>
            <a:ext cx="27637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on the correct answer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55649" y="1665333"/>
            <a:ext cx="8904849" cy="17543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Ricky won the first prize in the singing competition. _________ is so thankful.</a:t>
            </a:r>
          </a:p>
          <a:p>
            <a:pPr algn="just"/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13" name="TextBox 12">
            <a:hlinkClick r:id="rId3" action="ppaction://hlinksldjump"/>
          </p:cNvPr>
          <p:cNvSpPr txBox="1"/>
          <p:nvPr/>
        </p:nvSpPr>
        <p:spPr>
          <a:xfrm>
            <a:off x="1527135" y="3530900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a.	I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14" name="TextBox 13">
            <a:hlinkClick r:id="rId3" action="ppaction://hlinksldjump"/>
          </p:cNvPr>
          <p:cNvSpPr txBox="1"/>
          <p:nvPr/>
        </p:nvSpPr>
        <p:spPr>
          <a:xfrm>
            <a:off x="1527135" y="4137647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b.</a:t>
            </a:r>
            <a:r>
              <a:rPr lang="en-US" sz="3600" b="1" dirty="0">
                <a:latin typeface="Century Gothic" panose="020B0502020202020204" pitchFamily="34" charset="0"/>
              </a:rPr>
              <a:t>	</a:t>
            </a:r>
            <a:r>
              <a:rPr lang="en-US" sz="3600" b="1" dirty="0" smtClean="0">
                <a:latin typeface="Century Gothic" panose="020B0502020202020204" pitchFamily="34" charset="0"/>
              </a:rPr>
              <a:t>We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15" name="TextBox 14">
            <a:hlinkClick r:id="rId3" action="ppaction://hlinksldjump"/>
          </p:cNvPr>
          <p:cNvSpPr txBox="1"/>
          <p:nvPr/>
        </p:nvSpPr>
        <p:spPr>
          <a:xfrm>
            <a:off x="1527134" y="4765395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c.	You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16" name="TextBox 15">
            <a:hlinkClick r:id="rId4" action="ppaction://hlinksldjump"/>
          </p:cNvPr>
          <p:cNvSpPr txBox="1"/>
          <p:nvPr/>
        </p:nvSpPr>
        <p:spPr>
          <a:xfrm>
            <a:off x="1527134" y="5302364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d.	He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17" name="Oval 16">
            <a:hlinkClick r:id="rId5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8" name="TextBox 17">
            <a:hlinkClick r:id="rId5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641325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FF4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008914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10953951" y="2264684"/>
            <a:ext cx="1051560" cy="1051560"/>
          </a:xfrm>
          <a:prstGeom prst="ellipse">
            <a:avLst/>
          </a:prstGeom>
          <a:solidFill>
            <a:srgbClr val="FF0066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ln w="3175">
                <a:solidFill>
                  <a:schemeClr val="bg1">
                    <a:lumMod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4" name="TextBox 3">
            <a:hlinkClick r:id="rId3" action="ppaction://hlinksldjump"/>
          </p:cNvPr>
          <p:cNvSpPr txBox="1"/>
          <p:nvPr/>
        </p:nvSpPr>
        <p:spPr>
          <a:xfrm>
            <a:off x="10666014" y="2313410"/>
            <a:ext cx="15684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Next Question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73237" y="5816991"/>
            <a:ext cx="9045526" cy="954107"/>
          </a:xfrm>
          <a:prstGeom prst="rect">
            <a:avLst/>
          </a:prstGeom>
          <a:solidFill>
            <a:srgbClr val="66FF66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>
                <a:latin typeface="Century Gothic" panose="020B0502020202020204" pitchFamily="34" charset="0"/>
              </a:rPr>
              <a:t>Ricky won the first prize in the singing competition. </a:t>
            </a:r>
            <a:r>
              <a:rPr lang="en-US" sz="2800" b="1" u="sng" dirty="0" smtClean="0">
                <a:latin typeface="Century Gothic" panose="020B0502020202020204" pitchFamily="34" charset="0"/>
              </a:rPr>
              <a:t>He</a:t>
            </a:r>
            <a:r>
              <a:rPr lang="en-US" sz="2800" b="1" dirty="0" smtClean="0">
                <a:latin typeface="Century Gothic" panose="020B0502020202020204" pitchFamily="34" charset="0"/>
              </a:rPr>
              <a:t> is </a:t>
            </a:r>
            <a:r>
              <a:rPr lang="en-US" sz="2800" b="1" dirty="0">
                <a:latin typeface="Century Gothic" panose="020B0502020202020204" pitchFamily="34" charset="0"/>
              </a:rPr>
              <a:t>so thankful.</a:t>
            </a:r>
          </a:p>
        </p:txBody>
      </p:sp>
      <p:sp>
        <p:nvSpPr>
          <p:cNvPr id="8" name="Flowchart: Off-page Connector 7"/>
          <p:cNvSpPr/>
          <p:nvPr/>
        </p:nvSpPr>
        <p:spPr>
          <a:xfrm>
            <a:off x="1573237" y="4705666"/>
            <a:ext cx="1126937" cy="1099956"/>
          </a:xfrm>
          <a:prstGeom prst="flowChartOffpageConnector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coolSlant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658403" y="4682237"/>
            <a:ext cx="9566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latin typeface="Impact" panose="020B0806030902050204" pitchFamily="34" charset="0"/>
              </a:rPr>
              <a:t>2</a:t>
            </a:r>
          </a:p>
        </p:txBody>
      </p:sp>
      <p:sp>
        <p:nvSpPr>
          <p:cNvPr id="10" name="TextBox 9">
            <a:hlinkClick r:id="rId3" action="ppaction://hlinksldjump"/>
          </p:cNvPr>
          <p:cNvSpPr txBox="1"/>
          <p:nvPr/>
        </p:nvSpPr>
        <p:spPr>
          <a:xfrm>
            <a:off x="10978023" y="2160969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here to the 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1" name="Oval 10">
            <a:hlinkClick r:id="rId5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2" name="TextBox 11">
            <a:hlinkClick r:id="rId5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44639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>
        <p15:prstTrans prst="peelOff"/>
        <p:sndAc>
          <p:stSnd>
            <p:snd r:embed="rId2" name="applause.wav"/>
          </p:stSnd>
        </p:sndAc>
      </p:transition>
    </mc:Choice>
    <mc:Fallback>
      <p:transition>
        <p:fade/>
        <p:sndAc>
          <p:stSnd>
            <p:snd r:embed="rId2" name="applaus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6000" r="-6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val 17"/>
          <p:cNvSpPr/>
          <p:nvPr/>
        </p:nvSpPr>
        <p:spPr>
          <a:xfrm>
            <a:off x="10953951" y="2264684"/>
            <a:ext cx="1051560" cy="1051560"/>
          </a:xfrm>
          <a:prstGeom prst="ellipse">
            <a:avLst/>
          </a:prstGeom>
          <a:solidFill>
            <a:srgbClr val="00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ln w="3175">
                <a:solidFill>
                  <a:schemeClr val="bg1">
                    <a:lumMod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6" name="Pronouns 1 Song From English Learning Upgrade.mp4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end="86801.9152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65728" y="873126"/>
            <a:ext cx="9060543" cy="5097002"/>
          </a:xfrm>
          <a:prstGeom prst="rect">
            <a:avLst/>
          </a:prstGeom>
          <a:ln w="127000" cap="flat">
            <a:solidFill>
              <a:srgbClr val="D9D9D9"/>
            </a:solidFill>
            <a:miter lim="800000"/>
          </a:ln>
          <a:effectLst>
            <a:outerShdw blurRad="190500" dist="25400" dir="5400000" sx="104000" sy="104000" kx="100000" ky="100000" algn="t" rotWithShape="0">
              <a:srgbClr val="000000">
                <a:alpha val="18000"/>
              </a:srgbClr>
            </a:outerShdw>
          </a:effectLst>
          <a:scene3d>
            <a:camera prst="orthographicFront"/>
            <a:lightRig rig="threePt" dir="t"/>
          </a:scene3d>
          <a:sp3d contourW="25400">
            <a:contourClr>
              <a:srgbClr val="FFFFFF"/>
            </a:contourClr>
          </a:sp3d>
        </p:spPr>
      </p:pic>
      <p:sp>
        <p:nvSpPr>
          <p:cNvPr id="12" name="Rectangle 11"/>
          <p:cNvSpPr/>
          <p:nvPr/>
        </p:nvSpPr>
        <p:spPr>
          <a:xfrm>
            <a:off x="659731" y="461946"/>
            <a:ext cx="2624794" cy="411180"/>
          </a:xfrm>
          <a:prstGeom prst="rect">
            <a:avLst/>
          </a:prstGeom>
          <a:solidFill>
            <a:srgbClr val="F753A9"/>
          </a:solidFill>
          <a:ln w="38100">
            <a:solidFill>
              <a:schemeClr val="bg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n>
                  <a:solidFill>
                    <a:schemeClr val="tx1"/>
                  </a:solidFill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Video</a:t>
            </a:r>
            <a:endParaRPr lang="en-GB" sz="2800" b="1" dirty="0">
              <a:ln>
                <a:solidFill>
                  <a:schemeClr val="tx1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978023" y="2160969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to see more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5" name="TextBox 14">
            <a:hlinkClick r:id="rId6" action="ppaction://hlinksldjump"/>
          </p:cNvPr>
          <p:cNvSpPr txBox="1"/>
          <p:nvPr/>
        </p:nvSpPr>
        <p:spPr>
          <a:xfrm>
            <a:off x="10842479" y="2310850"/>
            <a:ext cx="121556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Next Page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6" name="Oval 15">
            <a:hlinkClick r:id="rId7" action="ppaction://hlinksldjump"/>
          </p:cNvPr>
          <p:cNvSpPr/>
          <p:nvPr/>
        </p:nvSpPr>
        <p:spPr>
          <a:xfrm>
            <a:off x="10924483" y="87312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7" name="TextBox 16">
            <a:hlinkClick r:id="rId6" action="ppaction://hlinksldjump"/>
          </p:cNvPr>
          <p:cNvSpPr txBox="1"/>
          <p:nvPr/>
        </p:nvSpPr>
        <p:spPr>
          <a:xfrm>
            <a:off x="10842479" y="110651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505129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3000" t="-15000" r="-3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1422" y="1716505"/>
            <a:ext cx="5313654" cy="31534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encilSketch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7305" y="4869928"/>
            <a:ext cx="4121888" cy="1403685"/>
          </a:xfrm>
          <a:prstGeom prst="rect">
            <a:avLst/>
          </a:prstGeom>
          <a:ln w="381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5" name="Oval 4">
            <a:hlinkClick r:id="rId7" action="ppaction://hlinksldjump"/>
          </p:cNvPr>
          <p:cNvSpPr/>
          <p:nvPr/>
        </p:nvSpPr>
        <p:spPr>
          <a:xfrm>
            <a:off x="11006487" y="2185523"/>
            <a:ext cx="1051560" cy="1051560"/>
          </a:xfrm>
          <a:prstGeom prst="ellipse">
            <a:avLst/>
          </a:prstGeom>
          <a:solidFill>
            <a:srgbClr val="33FA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ln w="3175">
                <a:solidFill>
                  <a:schemeClr val="tx1"/>
                </a:solidFill>
              </a:ln>
              <a:latin typeface="Freestyle Script" panose="030804020302050B0404" pitchFamily="66" charset="0"/>
            </a:endParaRPr>
          </a:p>
        </p:txBody>
      </p:sp>
      <p:sp>
        <p:nvSpPr>
          <p:cNvPr id="6" name="TextBox 5">
            <a:hlinkClick r:id="rId7" action="ppaction://hlinksldjump"/>
          </p:cNvPr>
          <p:cNvSpPr txBox="1"/>
          <p:nvPr/>
        </p:nvSpPr>
        <p:spPr>
          <a:xfrm>
            <a:off x="10731444" y="2172752"/>
            <a:ext cx="15651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ckerli One" panose="02000503000000020003" pitchFamily="2" charset="0"/>
              </a:rPr>
              <a:t>Try Again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8" name="TextBox 7">
            <a:hlinkClick r:id="rId7" action="ppaction://hlinksldjump"/>
          </p:cNvPr>
          <p:cNvSpPr txBox="1"/>
          <p:nvPr/>
        </p:nvSpPr>
        <p:spPr>
          <a:xfrm>
            <a:off x="11035356" y="2126042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here to 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9" name="Oval 8">
            <a:hlinkClick r:id="rId8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0" name="TextBox 9">
            <a:hlinkClick r:id="rId8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991256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>
        <p15:prstTrans prst="fallOver"/>
        <p:sndAc>
          <p:stSnd>
            <p:snd r:embed="rId2" name="explode.wav"/>
          </p:stSnd>
        </p:sndAc>
      </p:transition>
    </mc:Choice>
    <mc:Fallback>
      <p:transition>
        <p:fade/>
        <p:sndAc>
          <p:stSnd>
            <p:snd r:embed="rId2" name="explod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ded Corner 1"/>
          <p:cNvSpPr/>
          <p:nvPr/>
        </p:nvSpPr>
        <p:spPr>
          <a:xfrm>
            <a:off x="1378855" y="972457"/>
            <a:ext cx="9281160" cy="5431536"/>
          </a:xfrm>
          <a:prstGeom prst="foldedCorner">
            <a:avLst/>
          </a:prstGeom>
          <a:solidFill>
            <a:srgbClr val="FFC000"/>
          </a:solidFill>
          <a:ln w="57150">
            <a:solidFill>
              <a:srgbClr val="00206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bliqueTop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/>
          <p:cNvSpPr/>
          <p:nvPr/>
        </p:nvSpPr>
        <p:spPr>
          <a:xfrm>
            <a:off x="174162" y="156032"/>
            <a:ext cx="4470409" cy="93253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bliqueTopLeft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Personal Pronouns Exercise</a:t>
            </a:r>
            <a:endParaRPr lang="en-GB" sz="2800" dirty="0">
              <a:ln>
                <a:solidFill>
                  <a:schemeClr val="tx1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4" name="Flowchart: Off-page Connector 3"/>
          <p:cNvSpPr/>
          <p:nvPr/>
        </p:nvSpPr>
        <p:spPr>
          <a:xfrm>
            <a:off x="9623528" y="156032"/>
            <a:ext cx="1343466" cy="1688124"/>
          </a:xfrm>
          <a:prstGeom prst="flowChartOffpageConnector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coolSlant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9813443" y="446096"/>
            <a:ext cx="9566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latin typeface="Impact" panose="020B0806030902050204" pitchFamily="34" charset="0"/>
              </a:rPr>
              <a:t>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268824" y="1000094"/>
            <a:ext cx="27637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on the correct answer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55649" y="1665333"/>
            <a:ext cx="8904849" cy="17543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Iman and I like running._______ always run in the park.</a:t>
            </a:r>
          </a:p>
          <a:p>
            <a:pPr algn="just"/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13" name="TextBox 12">
            <a:hlinkClick r:id="rId3" action="ppaction://hlinksldjump"/>
          </p:cNvPr>
          <p:cNvSpPr txBox="1"/>
          <p:nvPr/>
        </p:nvSpPr>
        <p:spPr>
          <a:xfrm>
            <a:off x="1527135" y="3530900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a.	We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14" name="TextBox 13">
            <a:hlinkClick r:id="rId4" action="ppaction://hlinksldjump"/>
          </p:cNvPr>
          <p:cNvSpPr txBox="1"/>
          <p:nvPr/>
        </p:nvSpPr>
        <p:spPr>
          <a:xfrm>
            <a:off x="1527135" y="4137647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b.	They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15" name="TextBox 14">
            <a:hlinkClick r:id="rId4" action="ppaction://hlinksldjump"/>
          </p:cNvPr>
          <p:cNvSpPr txBox="1"/>
          <p:nvPr/>
        </p:nvSpPr>
        <p:spPr>
          <a:xfrm>
            <a:off x="1527134" y="4765395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c.	It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16" name="TextBox 15">
            <a:hlinkClick r:id="rId4" action="ppaction://hlinksldjump"/>
          </p:cNvPr>
          <p:cNvSpPr txBox="1"/>
          <p:nvPr/>
        </p:nvSpPr>
        <p:spPr>
          <a:xfrm>
            <a:off x="1527134" y="5302364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d.	She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17" name="Oval 16">
            <a:hlinkClick r:id="rId5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8" name="TextBox 17">
            <a:hlinkClick r:id="rId5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176134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FF4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008914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10953951" y="2264684"/>
            <a:ext cx="1051560" cy="1051560"/>
          </a:xfrm>
          <a:prstGeom prst="ellipse">
            <a:avLst/>
          </a:prstGeom>
          <a:solidFill>
            <a:srgbClr val="FF0066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ln w="3175">
                <a:solidFill>
                  <a:schemeClr val="bg1">
                    <a:lumMod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4" name="TextBox 3">
            <a:hlinkClick r:id="rId4" action="ppaction://hlinksldjump"/>
          </p:cNvPr>
          <p:cNvSpPr txBox="1"/>
          <p:nvPr/>
        </p:nvSpPr>
        <p:spPr>
          <a:xfrm>
            <a:off x="10666014" y="2313410"/>
            <a:ext cx="15684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Next Question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73237" y="5816991"/>
            <a:ext cx="9045526" cy="1077218"/>
          </a:xfrm>
          <a:prstGeom prst="rect">
            <a:avLst/>
          </a:prstGeom>
          <a:solidFill>
            <a:srgbClr val="66FF66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>
                <a:latin typeface="Century Gothic" panose="020B0502020202020204" pitchFamily="34" charset="0"/>
              </a:rPr>
              <a:t>Iman and I like </a:t>
            </a:r>
            <a:r>
              <a:rPr lang="en-US" sz="3200" b="1" dirty="0" smtClean="0">
                <a:latin typeface="Century Gothic" panose="020B0502020202020204" pitchFamily="34" charset="0"/>
              </a:rPr>
              <a:t>running. </a:t>
            </a:r>
            <a:r>
              <a:rPr lang="en-US" sz="3200" b="1" u="sng" dirty="0" smtClean="0">
                <a:latin typeface="Century Gothic" panose="020B0502020202020204" pitchFamily="34" charset="0"/>
              </a:rPr>
              <a:t>We</a:t>
            </a:r>
            <a:r>
              <a:rPr lang="en-US" sz="3200" b="1" dirty="0" smtClean="0">
                <a:latin typeface="Century Gothic" panose="020B0502020202020204" pitchFamily="34" charset="0"/>
              </a:rPr>
              <a:t> </a:t>
            </a:r>
            <a:r>
              <a:rPr lang="en-US" sz="3200" b="1" dirty="0">
                <a:latin typeface="Century Gothic" panose="020B0502020202020204" pitchFamily="34" charset="0"/>
              </a:rPr>
              <a:t>always run in the park.</a:t>
            </a:r>
          </a:p>
        </p:txBody>
      </p:sp>
      <p:sp>
        <p:nvSpPr>
          <p:cNvPr id="8" name="Flowchart: Off-page Connector 7"/>
          <p:cNvSpPr/>
          <p:nvPr/>
        </p:nvSpPr>
        <p:spPr>
          <a:xfrm>
            <a:off x="1573237" y="4705666"/>
            <a:ext cx="1126937" cy="1099956"/>
          </a:xfrm>
          <a:prstGeom prst="flowChartOffpageConnector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coolSlant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658403" y="4682237"/>
            <a:ext cx="9566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latin typeface="Impact" panose="020B0806030902050204" pitchFamily="34" charset="0"/>
              </a:rPr>
              <a:t>3</a:t>
            </a:r>
          </a:p>
        </p:txBody>
      </p:sp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10978023" y="2160969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here to the 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1" name="Oval 10">
            <a:hlinkClick r:id="rId5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2" name="TextBox 11">
            <a:hlinkClick r:id="rId5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562399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>
        <p15:prstTrans prst="peelOff"/>
        <p:sndAc>
          <p:stSnd>
            <p:snd r:embed="rId2" name="applause.wav"/>
          </p:stSnd>
        </p:sndAc>
      </p:transition>
    </mc:Choice>
    <mc:Fallback>
      <p:transition>
        <p:fade/>
        <p:sndAc>
          <p:stSnd>
            <p:snd r:embed="rId2" name="applaus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3000" t="-15000" r="-3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1422" y="1716505"/>
            <a:ext cx="5313654" cy="31534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encilSketch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7305" y="4869928"/>
            <a:ext cx="4121888" cy="1403685"/>
          </a:xfrm>
          <a:prstGeom prst="rect">
            <a:avLst/>
          </a:prstGeom>
          <a:ln w="381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5" name="Oval 4"/>
          <p:cNvSpPr/>
          <p:nvPr/>
        </p:nvSpPr>
        <p:spPr>
          <a:xfrm>
            <a:off x="11006487" y="2185523"/>
            <a:ext cx="1051560" cy="1051560"/>
          </a:xfrm>
          <a:prstGeom prst="ellipse">
            <a:avLst/>
          </a:prstGeom>
          <a:solidFill>
            <a:srgbClr val="33FA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ln w="3175">
                <a:solidFill>
                  <a:schemeClr val="tx1"/>
                </a:solidFill>
              </a:ln>
              <a:latin typeface="Freestyle Script" panose="030804020302050B0404" pitchFamily="66" charset="0"/>
            </a:endParaRPr>
          </a:p>
        </p:txBody>
      </p:sp>
      <p:sp>
        <p:nvSpPr>
          <p:cNvPr id="6" name="TextBox 5">
            <a:hlinkClick r:id="rId7" action="ppaction://hlinksldjump"/>
          </p:cNvPr>
          <p:cNvSpPr txBox="1"/>
          <p:nvPr/>
        </p:nvSpPr>
        <p:spPr>
          <a:xfrm>
            <a:off x="10709145" y="2196826"/>
            <a:ext cx="15651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ckerli One" panose="02000503000000020003" pitchFamily="2" charset="0"/>
              </a:rPr>
              <a:t>Try Again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8" name="TextBox 7">
            <a:hlinkClick r:id="rId7" action="ppaction://hlinksldjump"/>
          </p:cNvPr>
          <p:cNvSpPr txBox="1"/>
          <p:nvPr/>
        </p:nvSpPr>
        <p:spPr>
          <a:xfrm>
            <a:off x="11035356" y="2126042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here to 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9" name="Oval 8">
            <a:hlinkClick r:id="rId8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0" name="TextBox 9">
            <a:hlinkClick r:id="rId8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677820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>
        <p15:prstTrans prst="fallOver"/>
        <p:sndAc>
          <p:stSnd>
            <p:snd r:embed="rId2" name="explode.wav"/>
          </p:stSnd>
        </p:sndAc>
      </p:transition>
    </mc:Choice>
    <mc:Fallback>
      <p:transition>
        <p:fade/>
        <p:sndAc>
          <p:stSnd>
            <p:snd r:embed="rId2" name="explod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ded Corner 1"/>
          <p:cNvSpPr/>
          <p:nvPr/>
        </p:nvSpPr>
        <p:spPr>
          <a:xfrm>
            <a:off x="1378855" y="972457"/>
            <a:ext cx="9281160" cy="5431536"/>
          </a:xfrm>
          <a:prstGeom prst="foldedCorner">
            <a:avLst/>
          </a:prstGeom>
          <a:solidFill>
            <a:srgbClr val="FFC000"/>
          </a:solidFill>
          <a:ln w="57150">
            <a:solidFill>
              <a:srgbClr val="00206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bliqueTop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/>
          <p:cNvSpPr/>
          <p:nvPr/>
        </p:nvSpPr>
        <p:spPr>
          <a:xfrm>
            <a:off x="174162" y="156032"/>
            <a:ext cx="4470409" cy="93253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bliqueTopLeft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Personal Pronouns Exercise</a:t>
            </a:r>
            <a:endParaRPr lang="en-GB" sz="2800" dirty="0">
              <a:ln>
                <a:solidFill>
                  <a:schemeClr val="tx1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4" name="Flowchart: Off-page Connector 3"/>
          <p:cNvSpPr/>
          <p:nvPr/>
        </p:nvSpPr>
        <p:spPr>
          <a:xfrm>
            <a:off x="9623528" y="156032"/>
            <a:ext cx="1343466" cy="1688124"/>
          </a:xfrm>
          <a:prstGeom prst="flowChartOffpageConnector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coolSlant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9813443" y="446096"/>
            <a:ext cx="9566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latin typeface="Impact" panose="020B0806030902050204" pitchFamily="34" charset="0"/>
              </a:rPr>
              <a:t>4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268824" y="1000094"/>
            <a:ext cx="27637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on the correct answer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5649" y="1665333"/>
            <a:ext cx="8904849" cy="17543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Teachers are like our second parents. ______ must respect them.</a:t>
            </a:r>
          </a:p>
          <a:p>
            <a:pPr algn="just"/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17" name="TextBox 16">
            <a:hlinkClick r:id="rId3" action="ppaction://hlinksldjump"/>
          </p:cNvPr>
          <p:cNvSpPr txBox="1"/>
          <p:nvPr/>
        </p:nvSpPr>
        <p:spPr>
          <a:xfrm>
            <a:off x="1527135" y="3530900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a. </a:t>
            </a:r>
            <a:r>
              <a:rPr lang="en-US" sz="3600" b="1" dirty="0">
                <a:latin typeface="Century Gothic" panose="020B0502020202020204" pitchFamily="34" charset="0"/>
              </a:rPr>
              <a:t>	</a:t>
            </a:r>
            <a:r>
              <a:rPr lang="en-US" sz="3600" b="1" dirty="0" smtClean="0">
                <a:latin typeface="Century Gothic" panose="020B0502020202020204" pitchFamily="34" charset="0"/>
              </a:rPr>
              <a:t>I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18" name="TextBox 17">
            <a:hlinkClick r:id="rId3" action="ppaction://hlinksldjump"/>
          </p:cNvPr>
          <p:cNvSpPr txBox="1"/>
          <p:nvPr/>
        </p:nvSpPr>
        <p:spPr>
          <a:xfrm>
            <a:off x="1527135" y="4137647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b.	He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19" name="TextBox 18">
            <a:hlinkClick r:id="rId4" action="ppaction://hlinksldjump"/>
          </p:cNvPr>
          <p:cNvSpPr txBox="1"/>
          <p:nvPr/>
        </p:nvSpPr>
        <p:spPr>
          <a:xfrm>
            <a:off x="1527134" y="4765395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c.	We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20" name="TextBox 19">
            <a:hlinkClick r:id="rId3" action="ppaction://hlinksldjump"/>
          </p:cNvPr>
          <p:cNvSpPr txBox="1"/>
          <p:nvPr/>
        </p:nvSpPr>
        <p:spPr>
          <a:xfrm>
            <a:off x="1527134" y="5302364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d.	It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14" name="Oval 13">
            <a:hlinkClick r:id="rId5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21" name="TextBox 20">
            <a:hlinkClick r:id="rId5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138719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FF4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008914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10953951" y="2264684"/>
            <a:ext cx="1051560" cy="1051560"/>
          </a:xfrm>
          <a:prstGeom prst="ellipse">
            <a:avLst/>
          </a:prstGeom>
          <a:solidFill>
            <a:srgbClr val="FF0066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ln w="3175">
                <a:solidFill>
                  <a:schemeClr val="bg1">
                    <a:lumMod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4" name="TextBox 3">
            <a:hlinkClick r:id="rId4" action="ppaction://hlinksldjump"/>
          </p:cNvPr>
          <p:cNvSpPr txBox="1"/>
          <p:nvPr/>
        </p:nvSpPr>
        <p:spPr>
          <a:xfrm>
            <a:off x="10695483" y="2313410"/>
            <a:ext cx="15684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Next Question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73237" y="5816991"/>
            <a:ext cx="9045526" cy="1077218"/>
          </a:xfrm>
          <a:prstGeom prst="rect">
            <a:avLst/>
          </a:prstGeom>
          <a:solidFill>
            <a:srgbClr val="66FF66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>
                <a:latin typeface="Century Gothic" panose="020B0502020202020204" pitchFamily="34" charset="0"/>
              </a:rPr>
              <a:t>Teachers are like our second parents. </a:t>
            </a:r>
            <a:r>
              <a:rPr lang="en-US" sz="3200" b="1" u="sng" dirty="0">
                <a:latin typeface="Century Gothic" panose="020B0502020202020204" pitchFamily="34" charset="0"/>
              </a:rPr>
              <a:t>We</a:t>
            </a:r>
            <a:r>
              <a:rPr lang="en-US" sz="3200" b="1" dirty="0">
                <a:latin typeface="Century Gothic" panose="020B0502020202020204" pitchFamily="34" charset="0"/>
              </a:rPr>
              <a:t> must respect </a:t>
            </a:r>
            <a:r>
              <a:rPr lang="en-US" sz="3200" b="1" dirty="0" smtClean="0">
                <a:latin typeface="Century Gothic" panose="020B0502020202020204" pitchFamily="34" charset="0"/>
              </a:rPr>
              <a:t>them.</a:t>
            </a:r>
            <a:endParaRPr lang="en-US" sz="3200" b="1" dirty="0">
              <a:latin typeface="Century Gothic" panose="020B0502020202020204" pitchFamily="34" charset="0"/>
            </a:endParaRPr>
          </a:p>
        </p:txBody>
      </p:sp>
      <p:sp>
        <p:nvSpPr>
          <p:cNvPr id="8" name="Flowchart: Off-page Connector 7"/>
          <p:cNvSpPr/>
          <p:nvPr/>
        </p:nvSpPr>
        <p:spPr>
          <a:xfrm>
            <a:off x="1573237" y="4705666"/>
            <a:ext cx="1126937" cy="1099956"/>
          </a:xfrm>
          <a:prstGeom prst="flowChartOffpageConnector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coolSlant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658403" y="4682237"/>
            <a:ext cx="9566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latin typeface="Impact" panose="020B0806030902050204" pitchFamily="34" charset="0"/>
              </a:rPr>
              <a:t>4</a:t>
            </a:r>
          </a:p>
        </p:txBody>
      </p:sp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10978023" y="2160969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here to the 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1" name="Oval 10">
            <a:hlinkClick r:id="rId5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2" name="TextBox 11">
            <a:hlinkClick r:id="rId5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234682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>
        <p15:prstTrans prst="peelOff"/>
        <p:sndAc>
          <p:stSnd>
            <p:snd r:embed="rId2" name="applause.wav"/>
          </p:stSnd>
        </p:sndAc>
      </p:transition>
    </mc:Choice>
    <mc:Fallback>
      <p:transition>
        <p:fade/>
        <p:sndAc>
          <p:stSnd>
            <p:snd r:embed="rId2" name="applaus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3000" t="-15000" r="-3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1422" y="1716505"/>
            <a:ext cx="5313654" cy="31534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encilSketch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7305" y="4869928"/>
            <a:ext cx="4121888" cy="1403685"/>
          </a:xfrm>
          <a:prstGeom prst="rect">
            <a:avLst/>
          </a:prstGeom>
          <a:ln w="381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5" name="Oval 4"/>
          <p:cNvSpPr/>
          <p:nvPr/>
        </p:nvSpPr>
        <p:spPr>
          <a:xfrm>
            <a:off x="11006487" y="2185523"/>
            <a:ext cx="1051560" cy="1051560"/>
          </a:xfrm>
          <a:prstGeom prst="ellipse">
            <a:avLst/>
          </a:prstGeom>
          <a:solidFill>
            <a:srgbClr val="33FA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ln w="3175">
                <a:solidFill>
                  <a:schemeClr val="tx1"/>
                </a:solidFill>
              </a:ln>
              <a:latin typeface="Freestyle Script" panose="030804020302050B0404" pitchFamily="66" charset="0"/>
            </a:endParaRPr>
          </a:p>
        </p:txBody>
      </p:sp>
      <p:sp>
        <p:nvSpPr>
          <p:cNvPr id="6" name="TextBox 5">
            <a:hlinkClick r:id="rId7" action="ppaction://hlinksldjump"/>
          </p:cNvPr>
          <p:cNvSpPr txBox="1"/>
          <p:nvPr/>
        </p:nvSpPr>
        <p:spPr>
          <a:xfrm>
            <a:off x="10709145" y="2196826"/>
            <a:ext cx="15651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ckerli One" panose="02000503000000020003" pitchFamily="2" charset="0"/>
              </a:rPr>
              <a:t>Try Again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8" name="TextBox 7">
            <a:hlinkClick r:id="rId7" action="ppaction://hlinksldjump"/>
          </p:cNvPr>
          <p:cNvSpPr txBox="1"/>
          <p:nvPr/>
        </p:nvSpPr>
        <p:spPr>
          <a:xfrm>
            <a:off x="11035356" y="2126042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here to 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9" name="Oval 8">
            <a:hlinkClick r:id="rId8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0" name="TextBox 9">
            <a:hlinkClick r:id="rId8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349326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>
        <p15:prstTrans prst="fallOver"/>
        <p:sndAc>
          <p:stSnd>
            <p:snd r:embed="rId2" name="explode.wav"/>
          </p:stSnd>
        </p:sndAc>
      </p:transition>
    </mc:Choice>
    <mc:Fallback>
      <p:transition>
        <p:fade/>
        <p:sndAc>
          <p:stSnd>
            <p:snd r:embed="rId2" name="explod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ded Corner 1"/>
          <p:cNvSpPr/>
          <p:nvPr/>
        </p:nvSpPr>
        <p:spPr>
          <a:xfrm>
            <a:off x="1378855" y="972457"/>
            <a:ext cx="9281160" cy="5431536"/>
          </a:xfrm>
          <a:prstGeom prst="foldedCorner">
            <a:avLst/>
          </a:prstGeom>
          <a:solidFill>
            <a:srgbClr val="FFC000"/>
          </a:solidFill>
          <a:ln w="57150">
            <a:solidFill>
              <a:srgbClr val="00206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bliqueTop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/>
          <p:cNvSpPr/>
          <p:nvPr/>
        </p:nvSpPr>
        <p:spPr>
          <a:xfrm>
            <a:off x="174162" y="156032"/>
            <a:ext cx="4470409" cy="93253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bliqueTopLeft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Personal Pronouns Exercise</a:t>
            </a:r>
            <a:endParaRPr lang="en-GB" sz="2800" dirty="0">
              <a:ln>
                <a:solidFill>
                  <a:schemeClr val="tx1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4" name="Flowchart: Off-page Connector 3"/>
          <p:cNvSpPr/>
          <p:nvPr/>
        </p:nvSpPr>
        <p:spPr>
          <a:xfrm>
            <a:off x="9623528" y="156032"/>
            <a:ext cx="1343466" cy="1688124"/>
          </a:xfrm>
          <a:prstGeom prst="flowChartOffpageConnector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coolSlant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9813443" y="446096"/>
            <a:ext cx="9566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latin typeface="Impact" panose="020B0806030902050204" pitchFamily="34" charset="0"/>
              </a:rPr>
              <a:t>5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268824" y="1000094"/>
            <a:ext cx="27637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on the correct answer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55649" y="1665333"/>
            <a:ext cx="8904849" cy="17543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‘’Miss Barbie wants to see _____ now.’’ the class monitor tells Sherry.</a:t>
            </a:r>
          </a:p>
          <a:p>
            <a:pPr algn="just"/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13" name="TextBox 12">
            <a:hlinkClick r:id="rId3" action="ppaction://hlinksldjump"/>
          </p:cNvPr>
          <p:cNvSpPr txBox="1"/>
          <p:nvPr/>
        </p:nvSpPr>
        <p:spPr>
          <a:xfrm>
            <a:off x="1527135" y="3530900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a.	they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14" name="TextBox 13">
            <a:hlinkClick r:id="rId4" action="ppaction://hlinksldjump"/>
          </p:cNvPr>
          <p:cNvSpPr txBox="1"/>
          <p:nvPr/>
        </p:nvSpPr>
        <p:spPr>
          <a:xfrm>
            <a:off x="1527135" y="4137647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b.	you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15" name="TextBox 14">
            <a:hlinkClick r:id="rId3" action="ppaction://hlinksldjump"/>
          </p:cNvPr>
          <p:cNvSpPr txBox="1"/>
          <p:nvPr/>
        </p:nvSpPr>
        <p:spPr>
          <a:xfrm>
            <a:off x="1527134" y="4765395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c.	we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16" name="TextBox 15">
            <a:hlinkClick r:id="rId3" action="ppaction://hlinksldjump"/>
          </p:cNvPr>
          <p:cNvSpPr txBox="1"/>
          <p:nvPr/>
        </p:nvSpPr>
        <p:spPr>
          <a:xfrm>
            <a:off x="1527134" y="5302364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d.	she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17" name="Oval 16">
            <a:hlinkClick r:id="rId5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8" name="TextBox 17">
            <a:hlinkClick r:id="rId5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566299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FF4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008914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10953951" y="2264684"/>
            <a:ext cx="1051560" cy="1051560"/>
          </a:xfrm>
          <a:prstGeom prst="ellipse">
            <a:avLst/>
          </a:prstGeom>
          <a:solidFill>
            <a:srgbClr val="FF0066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ln w="3175">
                <a:solidFill>
                  <a:schemeClr val="bg1">
                    <a:lumMod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4" name="TextBox 3">
            <a:hlinkClick r:id="rId4" action="ppaction://hlinksldjump"/>
          </p:cNvPr>
          <p:cNvSpPr txBox="1"/>
          <p:nvPr/>
        </p:nvSpPr>
        <p:spPr>
          <a:xfrm>
            <a:off x="10666014" y="2313410"/>
            <a:ext cx="15684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Next Question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73237" y="5816991"/>
            <a:ext cx="9045526" cy="1077218"/>
          </a:xfrm>
          <a:prstGeom prst="rect">
            <a:avLst/>
          </a:prstGeom>
          <a:solidFill>
            <a:srgbClr val="66FF66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>
                <a:latin typeface="Century Gothic" panose="020B0502020202020204" pitchFamily="34" charset="0"/>
              </a:rPr>
              <a:t>‘’Miss Barbie wants to </a:t>
            </a:r>
            <a:r>
              <a:rPr lang="en-US" sz="3200" b="1" dirty="0" smtClean="0">
                <a:latin typeface="Century Gothic" panose="020B0502020202020204" pitchFamily="34" charset="0"/>
              </a:rPr>
              <a:t>see</a:t>
            </a:r>
            <a:r>
              <a:rPr lang="en-US" sz="3200" b="1" dirty="0">
                <a:latin typeface="Century Gothic" panose="020B0502020202020204" pitchFamily="34" charset="0"/>
              </a:rPr>
              <a:t> </a:t>
            </a:r>
            <a:r>
              <a:rPr lang="en-US" sz="3200" b="1" u="sng" dirty="0" smtClean="0">
                <a:latin typeface="Century Gothic" panose="020B0502020202020204" pitchFamily="34" charset="0"/>
              </a:rPr>
              <a:t>you</a:t>
            </a:r>
            <a:r>
              <a:rPr lang="en-US" sz="3200" b="1" dirty="0" smtClean="0">
                <a:latin typeface="Century Gothic" panose="020B0502020202020204" pitchFamily="34" charset="0"/>
              </a:rPr>
              <a:t> now</a:t>
            </a:r>
            <a:r>
              <a:rPr lang="en-US" sz="3200" b="1" dirty="0">
                <a:latin typeface="Century Gothic" panose="020B0502020202020204" pitchFamily="34" charset="0"/>
              </a:rPr>
              <a:t>.’’ the class monitor tells Sherry.</a:t>
            </a:r>
          </a:p>
        </p:txBody>
      </p:sp>
      <p:sp>
        <p:nvSpPr>
          <p:cNvPr id="8" name="Flowchart: Off-page Connector 7"/>
          <p:cNvSpPr/>
          <p:nvPr/>
        </p:nvSpPr>
        <p:spPr>
          <a:xfrm>
            <a:off x="1573237" y="4705666"/>
            <a:ext cx="1126937" cy="1099956"/>
          </a:xfrm>
          <a:prstGeom prst="flowChartOffpageConnector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coolSlant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658403" y="4682237"/>
            <a:ext cx="9566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Impact" panose="020B0806030902050204" pitchFamily="34" charset="0"/>
              </a:rPr>
              <a:t>5</a:t>
            </a:r>
            <a:endParaRPr lang="en-US" sz="6600" dirty="0">
              <a:latin typeface="Impact" panose="020B0806030902050204" pitchFamily="34" charset="0"/>
            </a:endParaRPr>
          </a:p>
        </p:txBody>
      </p:sp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10978023" y="2160969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here to the 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1" name="Oval 10">
            <a:hlinkClick r:id="rId5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2" name="TextBox 11">
            <a:hlinkClick r:id="rId5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775006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>
        <p15:prstTrans prst="peelOff"/>
        <p:sndAc>
          <p:stSnd>
            <p:snd r:embed="rId2" name="applause.wav"/>
          </p:stSnd>
        </p:sndAc>
      </p:transition>
    </mc:Choice>
    <mc:Fallback>
      <p:transition>
        <p:fade/>
        <p:sndAc>
          <p:stSnd>
            <p:snd r:embed="rId2" name="applaus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3000" t="-15000" r="-3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1422" y="1716505"/>
            <a:ext cx="5313654" cy="31534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encilSketch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7305" y="4869928"/>
            <a:ext cx="4121888" cy="1403685"/>
          </a:xfrm>
          <a:prstGeom prst="rect">
            <a:avLst/>
          </a:prstGeom>
          <a:ln w="381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5" name="Oval 4"/>
          <p:cNvSpPr/>
          <p:nvPr/>
        </p:nvSpPr>
        <p:spPr>
          <a:xfrm>
            <a:off x="11006487" y="2185523"/>
            <a:ext cx="1051560" cy="1051560"/>
          </a:xfrm>
          <a:prstGeom prst="ellipse">
            <a:avLst/>
          </a:prstGeom>
          <a:solidFill>
            <a:srgbClr val="33FA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ln w="3175">
                <a:solidFill>
                  <a:schemeClr val="tx1"/>
                </a:solidFill>
              </a:ln>
              <a:latin typeface="Freestyle Script" panose="030804020302050B0404" pitchFamily="66" charset="0"/>
            </a:endParaRPr>
          </a:p>
        </p:txBody>
      </p:sp>
      <p:sp>
        <p:nvSpPr>
          <p:cNvPr id="6" name="TextBox 5">
            <a:hlinkClick r:id="rId7" action="ppaction://hlinksldjump"/>
          </p:cNvPr>
          <p:cNvSpPr txBox="1"/>
          <p:nvPr/>
        </p:nvSpPr>
        <p:spPr>
          <a:xfrm>
            <a:off x="10731444" y="2196826"/>
            <a:ext cx="15651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ckerli One" panose="02000503000000020003" pitchFamily="2" charset="0"/>
              </a:rPr>
              <a:t>Try Again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8" name="TextBox 7">
            <a:hlinkClick r:id="rId7" action="ppaction://hlinksldjump"/>
          </p:cNvPr>
          <p:cNvSpPr txBox="1"/>
          <p:nvPr/>
        </p:nvSpPr>
        <p:spPr>
          <a:xfrm>
            <a:off x="11035356" y="2126042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here to 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9" name="Oval 8">
            <a:hlinkClick r:id="rId8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0" name="TextBox 9">
            <a:hlinkClick r:id="rId8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04580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>
        <p15:prstTrans prst="fallOver"/>
        <p:sndAc>
          <p:stSnd>
            <p:snd r:embed="rId2" name="explode.wav"/>
          </p:stSnd>
        </p:sndAc>
      </p:transition>
    </mc:Choice>
    <mc:Fallback>
      <p:transition>
        <p:fade/>
        <p:sndAc>
          <p:stSnd>
            <p:snd r:embed="rId2" name="explod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98359" y="1163447"/>
            <a:ext cx="6978313" cy="5325979"/>
          </a:xfrm>
          <a:prstGeom prst="rect">
            <a:avLst/>
          </a:prstGeom>
          <a:solidFill>
            <a:schemeClr val="bg1">
              <a:lumMod val="85000"/>
            </a:schemeClr>
          </a:solidFill>
          <a:ln w="5715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Content Placeholder 3"/>
          <p:cNvSpPr txBox="1">
            <a:spLocks/>
          </p:cNvSpPr>
          <p:nvPr/>
        </p:nvSpPr>
        <p:spPr>
          <a:xfrm>
            <a:off x="1126958" y="2257927"/>
            <a:ext cx="6521116" cy="3693695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6000" dirty="0" smtClean="0">
                <a:latin typeface="Century Gothic" panose="020B0502020202020204" pitchFamily="34" charset="0"/>
                <a:cs typeface="Shruti" panose="020B0502040204020203" pitchFamily="34" charset="0"/>
              </a:rPr>
              <a:t>Pronouns are used to replace nouns within sentences making them less repetitive.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US" sz="6000" dirty="0" smtClean="0">
              <a:latin typeface="Century Gothic" panose="020B0502020202020204" pitchFamily="34" charset="0"/>
              <a:cs typeface="Shruti" panose="020B0502040204020203" pitchFamily="34" charset="0"/>
            </a:endParaRPr>
          </a:p>
          <a:p>
            <a:pPr algn="ctr"/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16000" y="1663512"/>
            <a:ext cx="306671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Front"/>
              <a:lightRig rig="threePt" dir="t"/>
            </a:scene3d>
          </a:bodyPr>
          <a:lstStyle/>
          <a:p>
            <a:pPr algn="ctr"/>
            <a:r>
              <a:rPr lang="en-GB" sz="2400" dirty="0" smtClean="0">
                <a:solidFill>
                  <a:srgbClr val="00FF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What are Pronouns?</a:t>
            </a:r>
            <a:endParaRPr lang="en-GB" sz="2400" dirty="0">
              <a:solidFill>
                <a:srgbClr val="00FF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59731" y="461946"/>
            <a:ext cx="2624794" cy="4111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n>
                  <a:solidFill>
                    <a:schemeClr val="tx1"/>
                  </a:solidFill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Pronouns</a:t>
            </a:r>
            <a:endParaRPr lang="en-GB" sz="2800" b="1" dirty="0">
              <a:ln>
                <a:solidFill>
                  <a:schemeClr val="tx1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10953951" y="2264684"/>
            <a:ext cx="1051560" cy="1051560"/>
          </a:xfrm>
          <a:prstGeom prst="ellipse">
            <a:avLst/>
          </a:prstGeom>
          <a:solidFill>
            <a:srgbClr val="00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ln w="3175">
                <a:solidFill>
                  <a:schemeClr val="bg1">
                    <a:lumMod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978023" y="2160969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to see more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2" name="TextBox 21">
            <a:hlinkClick r:id="rId3" action="ppaction://hlinksldjump"/>
          </p:cNvPr>
          <p:cNvSpPr txBox="1"/>
          <p:nvPr/>
        </p:nvSpPr>
        <p:spPr>
          <a:xfrm>
            <a:off x="10842478" y="2304588"/>
            <a:ext cx="121556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Next Page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23" name="Oval 22">
            <a:hlinkClick r:id="rId4" action="ppaction://hlinksldjump"/>
          </p:cNvPr>
          <p:cNvSpPr/>
          <p:nvPr/>
        </p:nvSpPr>
        <p:spPr>
          <a:xfrm>
            <a:off x="10924483" y="87312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24" name="TextBox 23">
            <a:hlinkClick r:id="rId5" action="ppaction://hlinksldjump"/>
          </p:cNvPr>
          <p:cNvSpPr txBox="1"/>
          <p:nvPr/>
        </p:nvSpPr>
        <p:spPr>
          <a:xfrm>
            <a:off x="10842479" y="110651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25" name="Oval 24">
            <a:hlinkClick r:id="rId6" action="ppaction://hlinksldjump"/>
          </p:cNvPr>
          <p:cNvSpPr/>
          <p:nvPr/>
        </p:nvSpPr>
        <p:spPr>
          <a:xfrm>
            <a:off x="10953951" y="3544702"/>
            <a:ext cx="1051560" cy="1051560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ln w="3175">
                <a:solidFill>
                  <a:schemeClr val="tx1"/>
                </a:solidFill>
              </a:ln>
              <a:latin typeface="Freestyle Script" panose="030804020302050B0404" pitchFamily="66" charset="0"/>
            </a:endParaRPr>
          </a:p>
        </p:txBody>
      </p:sp>
      <p:sp>
        <p:nvSpPr>
          <p:cNvPr id="26" name="TextBox 25">
            <a:hlinkClick r:id="rId6" action="ppaction://hlinksldjump"/>
          </p:cNvPr>
          <p:cNvSpPr txBox="1"/>
          <p:nvPr/>
        </p:nvSpPr>
        <p:spPr>
          <a:xfrm>
            <a:off x="10697156" y="3642155"/>
            <a:ext cx="15651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ckerli One" panose="02000503000000020003" pitchFamily="2" charset="0"/>
              </a:rPr>
              <a:t>Previous Page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125401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ded Corner 1"/>
          <p:cNvSpPr/>
          <p:nvPr/>
        </p:nvSpPr>
        <p:spPr>
          <a:xfrm>
            <a:off x="1378855" y="972457"/>
            <a:ext cx="9281160" cy="5431536"/>
          </a:xfrm>
          <a:prstGeom prst="foldedCorner">
            <a:avLst/>
          </a:prstGeom>
          <a:solidFill>
            <a:srgbClr val="FFC000"/>
          </a:solidFill>
          <a:ln w="57150">
            <a:solidFill>
              <a:srgbClr val="00206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bliqueTop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/>
          <p:cNvSpPr/>
          <p:nvPr/>
        </p:nvSpPr>
        <p:spPr>
          <a:xfrm>
            <a:off x="174162" y="156032"/>
            <a:ext cx="4470409" cy="93253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bliqueTopLeft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Personal Pronouns Exercise</a:t>
            </a:r>
            <a:endParaRPr lang="en-GB" sz="2800" dirty="0">
              <a:ln>
                <a:solidFill>
                  <a:schemeClr val="tx1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4" name="Flowchart: Off-page Connector 3"/>
          <p:cNvSpPr/>
          <p:nvPr/>
        </p:nvSpPr>
        <p:spPr>
          <a:xfrm>
            <a:off x="9623528" y="156032"/>
            <a:ext cx="1343466" cy="1688124"/>
          </a:xfrm>
          <a:prstGeom prst="flowChartOffpageConnector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coolSlant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9813443" y="446096"/>
            <a:ext cx="9566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latin typeface="Impact" panose="020B0806030902050204" pitchFamily="34" charset="0"/>
              </a:rPr>
              <a:t>6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268824" y="1000094"/>
            <a:ext cx="27637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on the correct answer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55649" y="1665333"/>
            <a:ext cx="8904849" cy="17543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Ben is my pet sugar glider. ________ love it so much.</a:t>
            </a:r>
          </a:p>
          <a:p>
            <a:pPr algn="just"/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13" name="TextBox 12">
            <a:hlinkClick r:id="rId3" action="ppaction://hlinksldjump"/>
          </p:cNvPr>
          <p:cNvSpPr txBox="1"/>
          <p:nvPr/>
        </p:nvSpPr>
        <p:spPr>
          <a:xfrm>
            <a:off x="1527135" y="3530900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a.	We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14" name="TextBox 13">
            <a:hlinkClick r:id="rId3" action="ppaction://hlinksldjump"/>
          </p:cNvPr>
          <p:cNvSpPr txBox="1"/>
          <p:nvPr/>
        </p:nvSpPr>
        <p:spPr>
          <a:xfrm>
            <a:off x="1527135" y="4137647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b.	He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15" name="TextBox 14">
            <a:hlinkClick r:id="rId3" action="ppaction://hlinksldjump"/>
          </p:cNvPr>
          <p:cNvSpPr txBox="1"/>
          <p:nvPr/>
        </p:nvSpPr>
        <p:spPr>
          <a:xfrm>
            <a:off x="1527134" y="4765395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c.	She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16" name="TextBox 15">
            <a:hlinkClick r:id="rId4" action="ppaction://hlinksldjump"/>
          </p:cNvPr>
          <p:cNvSpPr txBox="1"/>
          <p:nvPr/>
        </p:nvSpPr>
        <p:spPr>
          <a:xfrm>
            <a:off x="1527134" y="5302364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d.	</a:t>
            </a:r>
            <a:r>
              <a:rPr lang="en-US" sz="3600" b="1" dirty="0">
                <a:latin typeface="Century Gothic" panose="020B0502020202020204" pitchFamily="34" charset="0"/>
              </a:rPr>
              <a:t>I</a:t>
            </a:r>
          </a:p>
        </p:txBody>
      </p:sp>
      <p:sp>
        <p:nvSpPr>
          <p:cNvPr id="17" name="Oval 16">
            <a:hlinkClick r:id="rId5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8" name="TextBox 17">
            <a:hlinkClick r:id="rId5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38657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FF4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008914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10953951" y="2264684"/>
            <a:ext cx="1051560" cy="1051560"/>
          </a:xfrm>
          <a:prstGeom prst="ellipse">
            <a:avLst/>
          </a:prstGeom>
          <a:solidFill>
            <a:srgbClr val="FF0066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ln w="3175">
                <a:solidFill>
                  <a:schemeClr val="bg1">
                    <a:lumMod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4" name="TextBox 3">
            <a:hlinkClick r:id="rId4" action="ppaction://hlinksldjump"/>
          </p:cNvPr>
          <p:cNvSpPr txBox="1"/>
          <p:nvPr/>
        </p:nvSpPr>
        <p:spPr>
          <a:xfrm>
            <a:off x="10666014" y="2313410"/>
            <a:ext cx="15684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Next Question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73237" y="5816991"/>
            <a:ext cx="9045526" cy="584775"/>
          </a:xfrm>
          <a:prstGeom prst="rect">
            <a:avLst/>
          </a:prstGeom>
          <a:solidFill>
            <a:srgbClr val="66FF66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>
                <a:latin typeface="Century Gothic" panose="020B0502020202020204" pitchFamily="34" charset="0"/>
              </a:rPr>
              <a:t>Ben is my pet sugar glider. </a:t>
            </a:r>
            <a:r>
              <a:rPr lang="en-US" sz="3200" b="1" u="sng" dirty="0">
                <a:latin typeface="Century Gothic" panose="020B0502020202020204" pitchFamily="34" charset="0"/>
              </a:rPr>
              <a:t>I</a:t>
            </a:r>
            <a:r>
              <a:rPr lang="en-US" sz="3200" b="1" dirty="0" smtClean="0">
                <a:latin typeface="Century Gothic" panose="020B0502020202020204" pitchFamily="34" charset="0"/>
              </a:rPr>
              <a:t> </a:t>
            </a:r>
            <a:r>
              <a:rPr lang="en-US" sz="3200" b="1" dirty="0">
                <a:latin typeface="Century Gothic" panose="020B0502020202020204" pitchFamily="34" charset="0"/>
              </a:rPr>
              <a:t>love it so much.</a:t>
            </a:r>
          </a:p>
        </p:txBody>
      </p:sp>
      <p:sp>
        <p:nvSpPr>
          <p:cNvPr id="8" name="Flowchart: Off-page Connector 7"/>
          <p:cNvSpPr/>
          <p:nvPr/>
        </p:nvSpPr>
        <p:spPr>
          <a:xfrm>
            <a:off x="1573237" y="4705666"/>
            <a:ext cx="1126937" cy="1099956"/>
          </a:xfrm>
          <a:prstGeom prst="flowChartOffpageConnector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coolSlant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658403" y="4682237"/>
            <a:ext cx="9566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latin typeface="Impact" panose="020B0806030902050204" pitchFamily="34" charset="0"/>
              </a:rPr>
              <a:t>6</a:t>
            </a:r>
          </a:p>
        </p:txBody>
      </p:sp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10978023" y="2160969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here to the 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1" name="Oval 10">
            <a:hlinkClick r:id="rId5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2" name="TextBox 11">
            <a:hlinkClick r:id="rId5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55490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>
        <p15:prstTrans prst="peelOff"/>
        <p:sndAc>
          <p:stSnd>
            <p:snd r:embed="rId2" name="applause.wav"/>
          </p:stSnd>
        </p:sndAc>
      </p:transition>
    </mc:Choice>
    <mc:Fallback>
      <p:transition>
        <p:fade/>
        <p:sndAc>
          <p:stSnd>
            <p:snd r:embed="rId2" name="applaus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3000" t="-15000" r="-3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1422" y="1716505"/>
            <a:ext cx="5313654" cy="31534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encilSketch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7305" y="4869928"/>
            <a:ext cx="4121888" cy="1403685"/>
          </a:xfrm>
          <a:prstGeom prst="rect">
            <a:avLst/>
          </a:prstGeom>
          <a:ln w="381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5" name="Oval 4"/>
          <p:cNvSpPr/>
          <p:nvPr/>
        </p:nvSpPr>
        <p:spPr>
          <a:xfrm>
            <a:off x="11006487" y="2185523"/>
            <a:ext cx="1051560" cy="1051560"/>
          </a:xfrm>
          <a:prstGeom prst="ellipse">
            <a:avLst/>
          </a:prstGeom>
          <a:solidFill>
            <a:srgbClr val="33FA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ln w="3175">
                <a:solidFill>
                  <a:schemeClr val="tx1"/>
                </a:solidFill>
              </a:ln>
              <a:latin typeface="Freestyle Script" panose="030804020302050B0404" pitchFamily="66" charset="0"/>
            </a:endParaRPr>
          </a:p>
        </p:txBody>
      </p:sp>
      <p:sp>
        <p:nvSpPr>
          <p:cNvPr id="6" name="TextBox 5">
            <a:hlinkClick r:id="rId7" action="ppaction://hlinksldjump"/>
          </p:cNvPr>
          <p:cNvSpPr txBox="1"/>
          <p:nvPr/>
        </p:nvSpPr>
        <p:spPr>
          <a:xfrm>
            <a:off x="10731444" y="2196826"/>
            <a:ext cx="15651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ckerli One" panose="02000503000000020003" pitchFamily="2" charset="0"/>
              </a:rPr>
              <a:t>Try Again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8" name="TextBox 7">
            <a:hlinkClick r:id="rId7" action="ppaction://hlinksldjump"/>
          </p:cNvPr>
          <p:cNvSpPr txBox="1"/>
          <p:nvPr/>
        </p:nvSpPr>
        <p:spPr>
          <a:xfrm>
            <a:off x="11035356" y="2126042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here to 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9" name="Oval 8">
            <a:hlinkClick r:id="rId8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0" name="TextBox 9">
            <a:hlinkClick r:id="rId8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050172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>
        <p15:prstTrans prst="fallOver"/>
        <p:sndAc>
          <p:stSnd>
            <p:snd r:embed="rId2" name="explode.wav"/>
          </p:stSnd>
        </p:sndAc>
      </p:transition>
    </mc:Choice>
    <mc:Fallback>
      <p:transition>
        <p:fade/>
        <p:sndAc>
          <p:stSnd>
            <p:snd r:embed="rId2" name="explod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ded Corner 1"/>
          <p:cNvSpPr/>
          <p:nvPr/>
        </p:nvSpPr>
        <p:spPr>
          <a:xfrm>
            <a:off x="1378855" y="972457"/>
            <a:ext cx="9281160" cy="5431536"/>
          </a:xfrm>
          <a:prstGeom prst="foldedCorner">
            <a:avLst/>
          </a:prstGeom>
          <a:solidFill>
            <a:srgbClr val="FFC000"/>
          </a:solidFill>
          <a:ln w="57150">
            <a:solidFill>
              <a:srgbClr val="00206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bliqueTop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/>
          <p:cNvSpPr/>
          <p:nvPr/>
        </p:nvSpPr>
        <p:spPr>
          <a:xfrm>
            <a:off x="174162" y="156032"/>
            <a:ext cx="4470409" cy="93253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bliqueTopLeft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Personal Pronouns Exercise</a:t>
            </a:r>
            <a:endParaRPr lang="en-GB" sz="2800" dirty="0">
              <a:ln>
                <a:solidFill>
                  <a:schemeClr val="tx1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4" name="Flowchart: Off-page Connector 3"/>
          <p:cNvSpPr/>
          <p:nvPr/>
        </p:nvSpPr>
        <p:spPr>
          <a:xfrm>
            <a:off x="9623528" y="156032"/>
            <a:ext cx="1343466" cy="1688124"/>
          </a:xfrm>
          <a:prstGeom prst="flowChartOffpageConnector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coolSlant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9813443" y="446096"/>
            <a:ext cx="9566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latin typeface="Impact" panose="020B0806030902050204" pitchFamily="34" charset="0"/>
              </a:rPr>
              <a:t>7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268824" y="1000094"/>
            <a:ext cx="27637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on the correct answer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55649" y="1665333"/>
            <a:ext cx="8904849" cy="17543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We must listen to our coach, </a:t>
            </a:r>
            <a:r>
              <a:rPr lang="en-US" sz="3600" b="1" dirty="0" err="1" smtClean="0">
                <a:latin typeface="Century Gothic" panose="020B0502020202020204" pitchFamily="34" charset="0"/>
              </a:rPr>
              <a:t>Mr</a:t>
            </a:r>
            <a:r>
              <a:rPr lang="en-US" sz="3600" b="1" dirty="0" smtClean="0">
                <a:latin typeface="Century Gothic" panose="020B0502020202020204" pitchFamily="34" charset="0"/>
              </a:rPr>
              <a:t> Lim. ______ trains us without complaining.</a:t>
            </a:r>
          </a:p>
          <a:p>
            <a:pPr algn="just"/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21" name="TextBox 20">
            <a:hlinkClick r:id="rId3" action="ppaction://hlinksldjump"/>
          </p:cNvPr>
          <p:cNvSpPr txBox="1"/>
          <p:nvPr/>
        </p:nvSpPr>
        <p:spPr>
          <a:xfrm>
            <a:off x="1527135" y="3530900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a.	He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22" name="TextBox 21">
            <a:hlinkClick r:id="rId4" action="ppaction://hlinksldjump"/>
          </p:cNvPr>
          <p:cNvSpPr txBox="1"/>
          <p:nvPr/>
        </p:nvSpPr>
        <p:spPr>
          <a:xfrm>
            <a:off x="1527135" y="4137647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b.	She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23" name="TextBox 22">
            <a:hlinkClick r:id="rId4" action="ppaction://hlinksldjump"/>
          </p:cNvPr>
          <p:cNvSpPr txBox="1"/>
          <p:nvPr/>
        </p:nvSpPr>
        <p:spPr>
          <a:xfrm>
            <a:off x="1527134" y="4765395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c.	We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24" name="TextBox 23">
            <a:hlinkClick r:id="rId4" action="ppaction://hlinksldjump"/>
          </p:cNvPr>
          <p:cNvSpPr txBox="1"/>
          <p:nvPr/>
        </p:nvSpPr>
        <p:spPr>
          <a:xfrm>
            <a:off x="1527134" y="5302364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d.	It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14" name="Oval 13">
            <a:hlinkClick r:id="rId5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5" name="TextBox 14">
            <a:hlinkClick r:id="rId5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005945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FF4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00891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73237" y="5816991"/>
            <a:ext cx="9045526" cy="1077218"/>
          </a:xfrm>
          <a:prstGeom prst="rect">
            <a:avLst/>
          </a:prstGeom>
          <a:solidFill>
            <a:srgbClr val="66FF66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>
                <a:latin typeface="Century Gothic" panose="020B0502020202020204" pitchFamily="34" charset="0"/>
              </a:rPr>
              <a:t>We must listen to our coach, </a:t>
            </a:r>
            <a:r>
              <a:rPr lang="en-US" sz="3200" b="1" dirty="0" err="1">
                <a:latin typeface="Century Gothic" panose="020B0502020202020204" pitchFamily="34" charset="0"/>
              </a:rPr>
              <a:t>Mr</a:t>
            </a:r>
            <a:r>
              <a:rPr lang="en-US" sz="3200" b="1" dirty="0">
                <a:latin typeface="Century Gothic" panose="020B0502020202020204" pitchFamily="34" charset="0"/>
              </a:rPr>
              <a:t> Lim. </a:t>
            </a:r>
            <a:r>
              <a:rPr lang="en-US" sz="3200" b="1" u="sng" dirty="0">
                <a:latin typeface="Century Gothic" panose="020B0502020202020204" pitchFamily="34" charset="0"/>
              </a:rPr>
              <a:t>He</a:t>
            </a:r>
            <a:r>
              <a:rPr lang="en-US" sz="3200" b="1" dirty="0">
                <a:latin typeface="Century Gothic" panose="020B0502020202020204" pitchFamily="34" charset="0"/>
              </a:rPr>
              <a:t> trains </a:t>
            </a:r>
            <a:r>
              <a:rPr lang="en-US" sz="3200" b="1" dirty="0" smtClean="0">
                <a:latin typeface="Century Gothic" panose="020B0502020202020204" pitchFamily="34" charset="0"/>
              </a:rPr>
              <a:t>us </a:t>
            </a:r>
            <a:r>
              <a:rPr lang="en-US" sz="3200" b="1" dirty="0">
                <a:latin typeface="Century Gothic" panose="020B0502020202020204" pitchFamily="34" charset="0"/>
              </a:rPr>
              <a:t>without complaining.</a:t>
            </a:r>
          </a:p>
        </p:txBody>
      </p:sp>
      <p:sp>
        <p:nvSpPr>
          <p:cNvPr id="8" name="Flowchart: Off-page Connector 7"/>
          <p:cNvSpPr/>
          <p:nvPr/>
        </p:nvSpPr>
        <p:spPr>
          <a:xfrm>
            <a:off x="1573237" y="4705666"/>
            <a:ext cx="1126937" cy="1099956"/>
          </a:xfrm>
          <a:prstGeom prst="flowChartOffpageConnector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coolSlant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658403" y="4682237"/>
            <a:ext cx="9566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latin typeface="Impact" panose="020B0806030902050204" pitchFamily="34" charset="0"/>
              </a:rPr>
              <a:t>7</a:t>
            </a:r>
          </a:p>
        </p:txBody>
      </p:sp>
      <p:sp>
        <p:nvSpPr>
          <p:cNvPr id="11" name="TextBox 10">
            <a:hlinkClick r:id="rId4" action="ppaction://hlinksldjump"/>
          </p:cNvPr>
          <p:cNvSpPr txBox="1"/>
          <p:nvPr/>
        </p:nvSpPr>
        <p:spPr>
          <a:xfrm>
            <a:off x="10729636" y="677130"/>
            <a:ext cx="1362780" cy="840835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to Exercise 2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0" name="Oval 9">
            <a:hlinkClick r:id="rId4" action="ppaction://hlinksldjump"/>
          </p:cNvPr>
          <p:cNvSpPr/>
          <p:nvPr/>
        </p:nvSpPr>
        <p:spPr>
          <a:xfrm>
            <a:off x="10885245" y="864155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2" name="TextBox 11">
            <a:hlinkClick r:id="rId4" action="ppaction://hlinksldjump"/>
          </p:cNvPr>
          <p:cNvSpPr txBox="1"/>
          <p:nvPr/>
        </p:nvSpPr>
        <p:spPr>
          <a:xfrm>
            <a:off x="10803241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572704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>
        <p15:prstTrans prst="peelOff"/>
        <p:sndAc>
          <p:stSnd>
            <p:snd r:embed="rId2" name="applause.wav"/>
          </p:stSnd>
        </p:sndAc>
      </p:transition>
    </mc:Choice>
    <mc:Fallback>
      <p:transition>
        <p:fade/>
        <p:sndAc>
          <p:stSnd>
            <p:snd r:embed="rId2" name="applaus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3000" t="-15000" r="-3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1422" y="1716505"/>
            <a:ext cx="5313654" cy="31534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encilSketch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7305" y="4869928"/>
            <a:ext cx="4121888" cy="1403685"/>
          </a:xfrm>
          <a:prstGeom prst="rect">
            <a:avLst/>
          </a:prstGeom>
          <a:ln w="381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5" name="Oval 4"/>
          <p:cNvSpPr/>
          <p:nvPr/>
        </p:nvSpPr>
        <p:spPr>
          <a:xfrm>
            <a:off x="11006487" y="2185523"/>
            <a:ext cx="1051560" cy="1051560"/>
          </a:xfrm>
          <a:prstGeom prst="ellipse">
            <a:avLst/>
          </a:prstGeom>
          <a:solidFill>
            <a:srgbClr val="33FA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ln w="3175">
                <a:solidFill>
                  <a:schemeClr val="tx1"/>
                </a:solidFill>
              </a:ln>
              <a:latin typeface="Freestyle Script" panose="030804020302050B0404" pitchFamily="66" charset="0"/>
            </a:endParaRPr>
          </a:p>
        </p:txBody>
      </p:sp>
      <p:sp>
        <p:nvSpPr>
          <p:cNvPr id="6" name="TextBox 5">
            <a:hlinkClick r:id="rId7" action="ppaction://hlinksldjump"/>
          </p:cNvPr>
          <p:cNvSpPr txBox="1"/>
          <p:nvPr/>
        </p:nvSpPr>
        <p:spPr>
          <a:xfrm>
            <a:off x="10731444" y="2230683"/>
            <a:ext cx="15651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ckerli One" panose="02000503000000020003" pitchFamily="2" charset="0"/>
              </a:rPr>
              <a:t>Try Again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8" name="TextBox 7">
            <a:hlinkClick r:id="rId7" action="ppaction://hlinksldjump"/>
          </p:cNvPr>
          <p:cNvSpPr txBox="1"/>
          <p:nvPr/>
        </p:nvSpPr>
        <p:spPr>
          <a:xfrm>
            <a:off x="11035356" y="2126042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here to 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9" name="Oval 8">
            <a:hlinkClick r:id="rId8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0" name="TextBox 9">
            <a:hlinkClick r:id="rId8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445419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>
        <p15:prstTrans prst="fallOver"/>
        <p:sndAc>
          <p:stSnd>
            <p:snd r:embed="rId2" name="explode.wav"/>
          </p:stSnd>
        </p:sndAc>
      </p:transition>
    </mc:Choice>
    <mc:Fallback>
      <p:transition>
        <p:fade/>
        <p:sndAc>
          <p:stSnd>
            <p:snd r:embed="rId2" name="explod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 rot="15693468">
            <a:off x="6134622" y="2023561"/>
            <a:ext cx="1699431" cy="240055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5" name="Rectangle 14"/>
          <p:cNvSpPr/>
          <p:nvPr/>
        </p:nvSpPr>
        <p:spPr>
          <a:xfrm rot="15693468">
            <a:off x="2144437" y="2574346"/>
            <a:ext cx="1699431" cy="296841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2" name="TextBox 1"/>
          <p:cNvSpPr txBox="1"/>
          <p:nvPr/>
        </p:nvSpPr>
        <p:spPr>
          <a:xfrm rot="21109876">
            <a:off x="399672" y="1131687"/>
            <a:ext cx="8321016" cy="1107996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bliqueTopLeft"/>
            <a:lightRig rig="harsh" dir="t">
              <a:rot lat="0" lon="0" rev="3000000"/>
            </a:lightRig>
          </a:scene3d>
          <a:sp3d extrusionH="254000" contourW="19050">
            <a:bevelT w="82550" h="44450" prst="coolSlant"/>
            <a:bevelB w="82550" h="44450" prst="angle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6600" spc="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LET’S ANSWER SOME</a:t>
            </a:r>
            <a:endParaRPr lang="en-US" sz="6600" spc="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 rot="21113912">
            <a:off x="2637916" y="2847939"/>
            <a:ext cx="5082398" cy="1107996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bliqueTopLeft"/>
            <a:lightRig rig="harsh" dir="t">
              <a:rot lat="0" lon="0" rev="3000000"/>
            </a:lightRig>
          </a:scene3d>
          <a:sp3d extrusionH="254000" contourW="19050">
            <a:bevelT w="82550" h="44450" prst="coolSlant"/>
            <a:bevelB w="82550" h="44450" prst="angle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6600" spc="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QUESTIONS!</a:t>
            </a:r>
            <a:endParaRPr lang="en-US" sz="6600" spc="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0" name="Striped Right Arrow 9">
            <a:hlinkClick r:id="rId3" action="ppaction://hlinksldjump"/>
          </p:cNvPr>
          <p:cNvSpPr/>
          <p:nvPr/>
        </p:nvSpPr>
        <p:spPr>
          <a:xfrm>
            <a:off x="9898743" y="5805714"/>
            <a:ext cx="2155766" cy="812799"/>
          </a:xfrm>
          <a:prstGeom prst="stripedRightArrow">
            <a:avLst>
              <a:gd name="adj1" fmla="val 100000"/>
              <a:gd name="adj2" fmla="val 50000"/>
            </a:avLst>
          </a:pr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Start</a:t>
            </a:r>
            <a:endParaRPr lang="en-GB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2" name="TextBox 11">
            <a:hlinkClick r:id="" action="ppaction://hlinkshowjump?jump=nextslide"/>
          </p:cNvPr>
          <p:cNvSpPr txBox="1"/>
          <p:nvPr/>
        </p:nvSpPr>
        <p:spPr>
          <a:xfrm>
            <a:off x="10275019" y="5497937"/>
            <a:ext cx="14032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here to</a:t>
            </a:r>
            <a:endParaRPr lang="en-GB" sz="1400" b="1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965686" y="4308529"/>
            <a:ext cx="4426857" cy="696685"/>
          </a:xfrm>
          <a:prstGeom prst="rect">
            <a:avLst/>
          </a:prstGeom>
          <a:solidFill>
            <a:srgbClr val="33FA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 smtClean="0">
                <a:ln>
                  <a:solidFill>
                    <a:schemeClr val="tx1"/>
                  </a:solidFill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Exercise 2</a:t>
            </a:r>
            <a:endParaRPr lang="en-GB" sz="3600" dirty="0">
              <a:ln>
                <a:solidFill>
                  <a:schemeClr val="tx1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1" name="Oval 10">
            <a:hlinkClick r:id="rId4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4" name="TextBox 13">
            <a:hlinkClick r:id="rId4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891917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ded Corner 2"/>
          <p:cNvSpPr/>
          <p:nvPr/>
        </p:nvSpPr>
        <p:spPr>
          <a:xfrm>
            <a:off x="1378855" y="972457"/>
            <a:ext cx="9281160" cy="5431536"/>
          </a:xfrm>
          <a:prstGeom prst="foldedCorner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solidFill>
              <a:srgbClr val="F753A9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bliqueTop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/>
          <p:cNvSpPr/>
          <p:nvPr/>
        </p:nvSpPr>
        <p:spPr>
          <a:xfrm>
            <a:off x="174162" y="156032"/>
            <a:ext cx="4470409" cy="932539"/>
          </a:xfrm>
          <a:prstGeom prst="rect">
            <a:avLst/>
          </a:prstGeom>
          <a:solidFill>
            <a:srgbClr val="33FAFF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bliqueTopLeft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Possessive Pronouns Exercise</a:t>
            </a:r>
            <a:endParaRPr lang="en-GB" sz="2800" dirty="0">
              <a:ln>
                <a:solidFill>
                  <a:schemeClr val="tx1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4" name="Flowchart: Off-page Connector 3"/>
          <p:cNvSpPr/>
          <p:nvPr/>
        </p:nvSpPr>
        <p:spPr>
          <a:xfrm>
            <a:off x="9623528" y="156032"/>
            <a:ext cx="1343466" cy="1688124"/>
          </a:xfrm>
          <a:prstGeom prst="flowChartOffpageConnector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coolSlant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9813443" y="446096"/>
            <a:ext cx="9566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Impact" panose="020B0806030902050204" pitchFamily="34" charset="0"/>
              </a:rPr>
              <a:t>1</a:t>
            </a:r>
            <a:endParaRPr lang="en-US" sz="6600" dirty="0">
              <a:latin typeface="Impact" panose="020B080603090205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68824" y="1000094"/>
            <a:ext cx="27637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on the correct answer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55649" y="1665333"/>
            <a:ext cx="8904849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Sophia’s father gave her a book.</a:t>
            </a:r>
            <a:r>
              <a:rPr lang="en-US" sz="3600" b="1" dirty="0">
                <a:latin typeface="Century Gothic" panose="020B0502020202020204" pitchFamily="34" charset="0"/>
              </a:rPr>
              <a:t> </a:t>
            </a:r>
            <a:r>
              <a:rPr lang="en-US" sz="3600" b="1" dirty="0" smtClean="0">
                <a:latin typeface="Century Gothic" panose="020B0502020202020204" pitchFamily="34" charset="0"/>
              </a:rPr>
              <a:t>The book is ______.</a:t>
            </a:r>
          </a:p>
        </p:txBody>
      </p:sp>
      <p:sp>
        <p:nvSpPr>
          <p:cNvPr id="18" name="TextBox 17">
            <a:hlinkClick r:id="rId3" action="ppaction://hlinksldjump"/>
          </p:cNvPr>
          <p:cNvSpPr txBox="1"/>
          <p:nvPr/>
        </p:nvSpPr>
        <p:spPr>
          <a:xfrm>
            <a:off x="1527135" y="3530900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a.	mine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19" name="TextBox 18">
            <a:hlinkClick r:id="rId4" action="ppaction://hlinksldjump"/>
          </p:cNvPr>
          <p:cNvSpPr txBox="1"/>
          <p:nvPr/>
        </p:nvSpPr>
        <p:spPr>
          <a:xfrm>
            <a:off x="1527135" y="4137647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b.	hers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20" name="TextBox 19">
            <a:hlinkClick r:id="rId3" action="ppaction://hlinksldjump"/>
          </p:cNvPr>
          <p:cNvSpPr txBox="1"/>
          <p:nvPr/>
        </p:nvSpPr>
        <p:spPr>
          <a:xfrm>
            <a:off x="1527134" y="4765395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c.	his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21" name="TextBox 20">
            <a:hlinkClick r:id="rId3" action="ppaction://hlinksldjump"/>
          </p:cNvPr>
          <p:cNvSpPr txBox="1"/>
          <p:nvPr/>
        </p:nvSpPr>
        <p:spPr>
          <a:xfrm>
            <a:off x="1527134" y="5302364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d.	theirs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14" name="Oval 13">
            <a:hlinkClick r:id="rId5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5" name="TextBox 14">
            <a:hlinkClick r:id="rId5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714071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FF4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008914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10953951" y="2264684"/>
            <a:ext cx="1051560" cy="1051560"/>
          </a:xfrm>
          <a:prstGeom prst="ellipse">
            <a:avLst/>
          </a:prstGeom>
          <a:solidFill>
            <a:srgbClr val="FF0066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ln w="3175">
                <a:solidFill>
                  <a:schemeClr val="bg1">
                    <a:lumMod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4" name="TextBox 3">
            <a:hlinkClick r:id="rId4" action="ppaction://hlinksldjump"/>
          </p:cNvPr>
          <p:cNvSpPr txBox="1"/>
          <p:nvPr/>
        </p:nvSpPr>
        <p:spPr>
          <a:xfrm>
            <a:off x="10666014" y="2313410"/>
            <a:ext cx="15684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Next Question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73237" y="5816991"/>
            <a:ext cx="9045526" cy="1077218"/>
          </a:xfrm>
          <a:prstGeom prst="rect">
            <a:avLst/>
          </a:prstGeom>
          <a:solidFill>
            <a:srgbClr val="66FF66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>
                <a:latin typeface="Century Gothic" panose="020B0502020202020204" pitchFamily="34" charset="0"/>
              </a:rPr>
              <a:t>Sophia’s father gave her a book. The book is </a:t>
            </a:r>
            <a:r>
              <a:rPr lang="en-US" sz="3200" b="1" u="sng" dirty="0" smtClean="0">
                <a:latin typeface="Century Gothic" panose="020B0502020202020204" pitchFamily="34" charset="0"/>
              </a:rPr>
              <a:t>hers</a:t>
            </a:r>
            <a:r>
              <a:rPr lang="en-US" sz="3200" b="1" dirty="0" smtClean="0">
                <a:latin typeface="Century Gothic" panose="020B0502020202020204" pitchFamily="34" charset="0"/>
              </a:rPr>
              <a:t>.</a:t>
            </a:r>
            <a:endParaRPr lang="en-US" sz="3200" b="1" dirty="0">
              <a:latin typeface="Century Gothic" panose="020B0502020202020204" pitchFamily="34" charset="0"/>
            </a:endParaRPr>
          </a:p>
        </p:txBody>
      </p:sp>
      <p:sp>
        <p:nvSpPr>
          <p:cNvPr id="8" name="Flowchart: Off-page Connector 7"/>
          <p:cNvSpPr/>
          <p:nvPr/>
        </p:nvSpPr>
        <p:spPr>
          <a:xfrm>
            <a:off x="1573237" y="4705666"/>
            <a:ext cx="1126937" cy="1099956"/>
          </a:xfrm>
          <a:prstGeom prst="flowChartOffpageConnector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coolSlant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658403" y="4682237"/>
            <a:ext cx="9566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latin typeface="Impact" panose="020B0806030902050204" pitchFamily="34" charset="0"/>
              </a:rPr>
              <a:t>1</a:t>
            </a:r>
          </a:p>
        </p:txBody>
      </p:sp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10978023" y="2160969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here to the 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1" name="Oval 10">
            <a:hlinkClick r:id="rId5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2" name="TextBox 11">
            <a:hlinkClick r:id="rId5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141769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>
        <p15:prstTrans prst="peelOff"/>
        <p:sndAc>
          <p:stSnd>
            <p:snd r:embed="rId2" name="applause.wav"/>
          </p:stSnd>
        </p:sndAc>
      </p:transition>
    </mc:Choice>
    <mc:Fallback>
      <p:transition>
        <p:fade/>
        <p:sndAc>
          <p:stSnd>
            <p:snd r:embed="rId2" name="applaus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1422" y="1966368"/>
            <a:ext cx="5313654" cy="31534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encilSketch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7305" y="4869928"/>
            <a:ext cx="4121888" cy="1403685"/>
          </a:xfrm>
          <a:prstGeom prst="rect">
            <a:avLst/>
          </a:prstGeom>
          <a:ln w="381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5" name="Oval 4"/>
          <p:cNvSpPr/>
          <p:nvPr/>
        </p:nvSpPr>
        <p:spPr>
          <a:xfrm>
            <a:off x="11006487" y="2185523"/>
            <a:ext cx="1051560" cy="1051560"/>
          </a:xfrm>
          <a:prstGeom prst="ellipse">
            <a:avLst/>
          </a:prstGeom>
          <a:solidFill>
            <a:srgbClr val="33FA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ln w="3175">
                <a:solidFill>
                  <a:schemeClr val="tx1"/>
                </a:solidFill>
              </a:ln>
              <a:latin typeface="Freestyle Script" panose="030804020302050B0404" pitchFamily="66" charset="0"/>
            </a:endParaRPr>
          </a:p>
        </p:txBody>
      </p:sp>
      <p:sp>
        <p:nvSpPr>
          <p:cNvPr id="6" name="TextBox 5">
            <a:hlinkClick r:id="rId7" action="ppaction://hlinksldjump"/>
          </p:cNvPr>
          <p:cNvSpPr txBox="1"/>
          <p:nvPr/>
        </p:nvSpPr>
        <p:spPr>
          <a:xfrm>
            <a:off x="10731444" y="2181350"/>
            <a:ext cx="15651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ckerli One" panose="02000503000000020003" pitchFamily="2" charset="0"/>
              </a:rPr>
              <a:t>Try Again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1" name="TextBox 10">
            <a:hlinkClick r:id="rId7" action="ppaction://hlinksldjump"/>
          </p:cNvPr>
          <p:cNvSpPr txBox="1"/>
          <p:nvPr/>
        </p:nvSpPr>
        <p:spPr>
          <a:xfrm>
            <a:off x="11035356" y="2126042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here to 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9" name="Oval 8">
            <a:hlinkClick r:id="rId8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0" name="TextBox 9">
            <a:hlinkClick r:id="rId8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560567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>
        <p15:prstTrans prst="fallOver"/>
        <p:sndAc>
          <p:stSnd>
            <p:snd r:embed="rId2" name="explode.wav"/>
          </p:stSnd>
        </p:sndAc>
      </p:transition>
    </mc:Choice>
    <mc:Fallback>
      <p:transition>
        <p:fade/>
        <p:sndAc>
          <p:stSnd>
            <p:snd r:embed="rId2" name="explod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98360" y="1090863"/>
            <a:ext cx="6978313" cy="5325979"/>
          </a:xfrm>
          <a:prstGeom prst="rect">
            <a:avLst/>
          </a:prstGeom>
          <a:solidFill>
            <a:schemeClr val="bg1">
              <a:lumMod val="85000"/>
            </a:schemeClr>
          </a:solidFill>
          <a:ln w="5715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659730" y="232229"/>
            <a:ext cx="3462327" cy="640897"/>
          </a:xfrm>
          <a:prstGeom prst="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n>
                  <a:solidFill>
                    <a:schemeClr val="tx1"/>
                  </a:solidFill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Types of Pronouns</a:t>
            </a:r>
            <a:endParaRPr lang="en-GB" sz="2800" b="1" dirty="0">
              <a:ln>
                <a:solidFill>
                  <a:schemeClr val="tx1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91153" y="1257113"/>
            <a:ext cx="5792726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Front"/>
              <a:lightRig rig="threePt" dir="t"/>
            </a:scene3d>
          </a:bodyPr>
          <a:lstStyle/>
          <a:p>
            <a:pPr algn="ctr"/>
            <a:r>
              <a:rPr lang="en-GB" sz="2800" b="1" dirty="0" smtClean="0">
                <a:solidFill>
                  <a:srgbClr val="00FF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There are two types of Pronouns that we will be learning today:</a:t>
            </a:r>
            <a:endParaRPr lang="en-GB" sz="2800" b="1" dirty="0">
              <a:solidFill>
                <a:srgbClr val="00FF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Oval 4">
            <a:hlinkClick r:id="rId3" action="ppaction://hlinksldjump"/>
          </p:cNvPr>
          <p:cNvSpPr/>
          <p:nvPr/>
        </p:nvSpPr>
        <p:spPr>
          <a:xfrm>
            <a:off x="1491153" y="3316245"/>
            <a:ext cx="2642616" cy="2643778"/>
          </a:xfrm>
          <a:prstGeom prst="ellipse">
            <a:avLst/>
          </a:prstGeom>
          <a:solidFill>
            <a:srgbClr val="33FAF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Click To</a:t>
            </a:r>
          </a:p>
          <a:p>
            <a:pPr algn="ctr"/>
            <a:r>
              <a:rPr lang="en-GB" sz="2400" b="1" dirty="0" smtClean="0">
                <a:ln>
                  <a:solidFill>
                    <a:schemeClr val="bg1">
                      <a:lumMod val="50000"/>
                    </a:schemeClr>
                  </a:solidFill>
                </a:ln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PERSONAL PRONOUNS</a:t>
            </a:r>
            <a:endParaRPr lang="en-GB" sz="2400" b="1" dirty="0">
              <a:ln>
                <a:solidFill>
                  <a:schemeClr val="bg1">
                    <a:lumMod val="50000"/>
                  </a:schemeClr>
                </a:solidFill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6" name="Oval 5">
            <a:hlinkClick r:id="rId4" action="ppaction://hlinksldjump"/>
          </p:cNvPr>
          <p:cNvSpPr/>
          <p:nvPr/>
        </p:nvSpPr>
        <p:spPr>
          <a:xfrm>
            <a:off x="4726562" y="3316244"/>
            <a:ext cx="2642616" cy="2642616"/>
          </a:xfrm>
          <a:prstGeom prst="ellipse">
            <a:avLst/>
          </a:prstGeom>
          <a:solidFill>
            <a:srgbClr val="D363B6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Click To</a:t>
            </a:r>
          </a:p>
          <a:p>
            <a:pPr algn="ctr"/>
            <a:r>
              <a:rPr lang="en-GB" sz="2400" b="1" dirty="0" smtClean="0">
                <a:ln>
                  <a:solidFill>
                    <a:schemeClr val="bg1">
                      <a:lumMod val="50000"/>
                    </a:schemeClr>
                  </a:solidFill>
                </a:ln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POSSESSIVE PRONOUNS</a:t>
            </a:r>
            <a:endParaRPr lang="en-GB" sz="2400" b="1" dirty="0">
              <a:ln>
                <a:solidFill>
                  <a:schemeClr val="bg1">
                    <a:lumMod val="50000"/>
                  </a:schemeClr>
                </a:solidFill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10953951" y="2264684"/>
            <a:ext cx="1051560" cy="1051560"/>
          </a:xfrm>
          <a:prstGeom prst="ellipse">
            <a:avLst/>
          </a:prstGeom>
          <a:solidFill>
            <a:srgbClr val="00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ln w="3175">
                <a:solidFill>
                  <a:schemeClr val="bg1">
                    <a:lumMod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978023" y="2160969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to see more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8" name="TextBox 17">
            <a:hlinkClick r:id="rId5" action="ppaction://hlinksldjump"/>
          </p:cNvPr>
          <p:cNvSpPr txBox="1"/>
          <p:nvPr/>
        </p:nvSpPr>
        <p:spPr>
          <a:xfrm>
            <a:off x="10842479" y="2278625"/>
            <a:ext cx="121556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Next Page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9" name="Oval 18">
            <a:hlinkClick r:id="rId6" action="ppaction://hlinksldjump"/>
          </p:cNvPr>
          <p:cNvSpPr/>
          <p:nvPr/>
        </p:nvSpPr>
        <p:spPr>
          <a:xfrm>
            <a:off x="10924483" y="87312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20" name="TextBox 19">
            <a:hlinkClick r:id="rId6" action="ppaction://hlinksldjump"/>
          </p:cNvPr>
          <p:cNvSpPr txBox="1"/>
          <p:nvPr/>
        </p:nvSpPr>
        <p:spPr>
          <a:xfrm>
            <a:off x="10842479" y="110651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10924483" y="3466125"/>
            <a:ext cx="1197864" cy="1197864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ln w="3175">
                <a:solidFill>
                  <a:schemeClr val="tx1"/>
                </a:solidFill>
              </a:ln>
              <a:latin typeface="Freestyle Script" panose="030804020302050B0404" pitchFamily="66" charset="0"/>
            </a:endParaRPr>
          </a:p>
        </p:txBody>
      </p:sp>
      <p:sp>
        <p:nvSpPr>
          <p:cNvPr id="22" name="TextBox 21">
            <a:hlinkClick r:id="rId7" action="ppaction://hlinksldjump"/>
          </p:cNvPr>
          <p:cNvSpPr txBox="1"/>
          <p:nvPr/>
        </p:nvSpPr>
        <p:spPr>
          <a:xfrm>
            <a:off x="10740840" y="3655966"/>
            <a:ext cx="15651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ckerli One" panose="02000503000000020003" pitchFamily="2" charset="0"/>
              </a:rPr>
              <a:t>Previous Page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62901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ded Corner 2"/>
          <p:cNvSpPr/>
          <p:nvPr/>
        </p:nvSpPr>
        <p:spPr>
          <a:xfrm>
            <a:off x="1378855" y="972457"/>
            <a:ext cx="9281160" cy="5431536"/>
          </a:xfrm>
          <a:prstGeom prst="foldedCorner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solidFill>
              <a:srgbClr val="F753A9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bliqueTop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/>
          <p:cNvSpPr/>
          <p:nvPr/>
        </p:nvSpPr>
        <p:spPr>
          <a:xfrm>
            <a:off x="174162" y="156032"/>
            <a:ext cx="4470409" cy="932539"/>
          </a:xfrm>
          <a:prstGeom prst="rect">
            <a:avLst/>
          </a:prstGeom>
          <a:solidFill>
            <a:srgbClr val="33FAFF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bliqueTopLeft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smtClean="0">
                <a:ln>
                  <a:solidFill>
                    <a:schemeClr val="tx1"/>
                  </a:solidFill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Possessive </a:t>
            </a:r>
            <a:r>
              <a:rPr lang="en-GB" sz="2800" dirty="0" smtClean="0">
                <a:ln>
                  <a:solidFill>
                    <a:schemeClr val="tx1"/>
                  </a:solidFill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Pronouns Exercise</a:t>
            </a:r>
            <a:endParaRPr lang="en-GB" sz="2800" dirty="0">
              <a:ln>
                <a:solidFill>
                  <a:schemeClr val="tx1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4" name="Flowchart: Off-page Connector 3"/>
          <p:cNvSpPr/>
          <p:nvPr/>
        </p:nvSpPr>
        <p:spPr>
          <a:xfrm>
            <a:off x="9623528" y="156032"/>
            <a:ext cx="1343466" cy="1688124"/>
          </a:xfrm>
          <a:prstGeom prst="flowChartOffpageConnector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coolSlant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9813443" y="446096"/>
            <a:ext cx="9566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latin typeface="Impact" panose="020B0806030902050204" pitchFamily="34" charset="0"/>
              </a:rPr>
              <a:t>2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268824" y="1000094"/>
            <a:ext cx="27637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on the correct answer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55649" y="1665333"/>
            <a:ext cx="8904849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My mother bought me a pencil. The pencil is _______.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18" name="TextBox 17">
            <a:hlinkClick r:id="rId3" action="ppaction://hlinksldjump"/>
          </p:cNvPr>
          <p:cNvSpPr txBox="1"/>
          <p:nvPr/>
        </p:nvSpPr>
        <p:spPr>
          <a:xfrm>
            <a:off x="1527135" y="3530900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a.	hers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19" name="TextBox 18">
            <a:hlinkClick r:id="rId3" action="ppaction://hlinksldjump"/>
          </p:cNvPr>
          <p:cNvSpPr txBox="1"/>
          <p:nvPr/>
        </p:nvSpPr>
        <p:spPr>
          <a:xfrm>
            <a:off x="1527135" y="4137647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b.	his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20" name="TextBox 19">
            <a:hlinkClick r:id="rId4" action="ppaction://hlinksldjump"/>
          </p:cNvPr>
          <p:cNvSpPr txBox="1"/>
          <p:nvPr/>
        </p:nvSpPr>
        <p:spPr>
          <a:xfrm>
            <a:off x="1527134" y="4765395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c.	mine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21" name="TextBox 20">
            <a:hlinkClick r:id="rId3" action="ppaction://hlinksldjump"/>
          </p:cNvPr>
          <p:cNvSpPr txBox="1"/>
          <p:nvPr/>
        </p:nvSpPr>
        <p:spPr>
          <a:xfrm>
            <a:off x="1527134" y="5302364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d.	theirs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14" name="Oval 13">
            <a:hlinkClick r:id="rId5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5" name="TextBox 14">
            <a:hlinkClick r:id="rId5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24065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FF4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008914"/>
          </a:xfrm>
          <a:prstGeom prst="rect">
            <a:avLst/>
          </a:prstGeom>
        </p:spPr>
      </p:pic>
      <p:sp>
        <p:nvSpPr>
          <p:cNvPr id="3" name="Oval 2">
            <a:hlinkClick r:id="rId4" action="ppaction://hlinksldjump"/>
          </p:cNvPr>
          <p:cNvSpPr/>
          <p:nvPr/>
        </p:nvSpPr>
        <p:spPr>
          <a:xfrm>
            <a:off x="10953951" y="2264684"/>
            <a:ext cx="1051560" cy="1051560"/>
          </a:xfrm>
          <a:prstGeom prst="ellipse">
            <a:avLst/>
          </a:prstGeom>
          <a:solidFill>
            <a:srgbClr val="FF0066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ln w="3175">
                <a:solidFill>
                  <a:schemeClr val="bg1">
                    <a:lumMod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4" name="TextBox 3">
            <a:hlinkClick r:id="rId4" action="ppaction://hlinksldjump"/>
          </p:cNvPr>
          <p:cNvSpPr txBox="1"/>
          <p:nvPr/>
        </p:nvSpPr>
        <p:spPr>
          <a:xfrm>
            <a:off x="10666014" y="2320758"/>
            <a:ext cx="15684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Next Question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73237" y="5816991"/>
            <a:ext cx="9045526" cy="1077218"/>
          </a:xfrm>
          <a:prstGeom prst="rect">
            <a:avLst/>
          </a:prstGeom>
          <a:solidFill>
            <a:srgbClr val="66FF66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>
                <a:latin typeface="Century Gothic" panose="020B0502020202020204" pitchFamily="34" charset="0"/>
              </a:rPr>
              <a:t>My mother bought me a pencil. The pencil is </a:t>
            </a:r>
            <a:r>
              <a:rPr lang="en-US" sz="3200" b="1" u="sng" dirty="0" smtClean="0">
                <a:latin typeface="Century Gothic" panose="020B0502020202020204" pitchFamily="34" charset="0"/>
              </a:rPr>
              <a:t>mine</a:t>
            </a:r>
            <a:r>
              <a:rPr lang="en-US" sz="3200" b="1" dirty="0" smtClean="0">
                <a:latin typeface="Century Gothic" panose="020B0502020202020204" pitchFamily="34" charset="0"/>
              </a:rPr>
              <a:t>.</a:t>
            </a:r>
            <a:endParaRPr lang="en-US" sz="3200" b="1" dirty="0">
              <a:latin typeface="Century Gothic" panose="020B0502020202020204" pitchFamily="34" charset="0"/>
            </a:endParaRPr>
          </a:p>
        </p:txBody>
      </p:sp>
      <p:sp>
        <p:nvSpPr>
          <p:cNvPr id="8" name="Flowchart: Off-page Connector 7"/>
          <p:cNvSpPr/>
          <p:nvPr/>
        </p:nvSpPr>
        <p:spPr>
          <a:xfrm>
            <a:off x="1573237" y="4705666"/>
            <a:ext cx="1126937" cy="1099956"/>
          </a:xfrm>
          <a:prstGeom prst="flowChartOffpageConnector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coolSlant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658403" y="4682237"/>
            <a:ext cx="9566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latin typeface="Impact" panose="020B0806030902050204" pitchFamily="34" charset="0"/>
              </a:rPr>
              <a:t>2</a:t>
            </a:r>
          </a:p>
        </p:txBody>
      </p:sp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10978023" y="2160969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here to the 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1" name="Oval 10">
            <a:hlinkClick r:id="rId5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2" name="TextBox 11">
            <a:hlinkClick r:id="rId5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638181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>
        <p15:prstTrans prst="peelOff"/>
        <p:sndAc>
          <p:stSnd>
            <p:snd r:embed="rId2" name="applause.wav"/>
          </p:stSnd>
        </p:sndAc>
      </p:transition>
    </mc:Choice>
    <mc:Fallback>
      <p:transition>
        <p:fade/>
        <p:sndAc>
          <p:stSnd>
            <p:snd r:embed="rId2" name="applaus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1422" y="1966368"/>
            <a:ext cx="5313654" cy="31534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encilSketch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7305" y="4869928"/>
            <a:ext cx="4121888" cy="1403685"/>
          </a:xfrm>
          <a:prstGeom prst="rect">
            <a:avLst/>
          </a:prstGeom>
          <a:ln w="381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5" name="Oval 4"/>
          <p:cNvSpPr/>
          <p:nvPr/>
        </p:nvSpPr>
        <p:spPr>
          <a:xfrm>
            <a:off x="11006487" y="2185523"/>
            <a:ext cx="1051560" cy="1051560"/>
          </a:xfrm>
          <a:prstGeom prst="ellipse">
            <a:avLst/>
          </a:prstGeom>
          <a:solidFill>
            <a:srgbClr val="33FA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ln w="3175">
                <a:solidFill>
                  <a:schemeClr val="tx1"/>
                </a:solidFill>
              </a:ln>
              <a:latin typeface="Freestyle Script" panose="030804020302050B0404" pitchFamily="66" charset="0"/>
            </a:endParaRPr>
          </a:p>
        </p:txBody>
      </p:sp>
      <p:sp>
        <p:nvSpPr>
          <p:cNvPr id="6" name="TextBox 5">
            <a:hlinkClick r:id="rId7" action="ppaction://hlinksldjump"/>
          </p:cNvPr>
          <p:cNvSpPr txBox="1"/>
          <p:nvPr/>
        </p:nvSpPr>
        <p:spPr>
          <a:xfrm>
            <a:off x="10709145" y="2172752"/>
            <a:ext cx="15651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ckerli One" panose="02000503000000020003" pitchFamily="2" charset="0"/>
              </a:rPr>
              <a:t>Try Again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8" name="TextBox 7">
            <a:hlinkClick r:id="rId7" action="ppaction://hlinksldjump"/>
          </p:cNvPr>
          <p:cNvSpPr txBox="1"/>
          <p:nvPr/>
        </p:nvSpPr>
        <p:spPr>
          <a:xfrm>
            <a:off x="11035356" y="2126042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here to 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9" name="Oval 8">
            <a:hlinkClick r:id="rId8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0" name="TextBox 9">
            <a:hlinkClick r:id="rId8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845501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>
        <p15:prstTrans prst="fallOver"/>
        <p:sndAc>
          <p:stSnd>
            <p:snd r:embed="rId2" name="explode.wav"/>
          </p:stSnd>
        </p:sndAc>
      </p:transition>
    </mc:Choice>
    <mc:Fallback>
      <p:transition>
        <p:fade/>
        <p:sndAc>
          <p:stSnd>
            <p:snd r:embed="rId2" name="explod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ded Corner 2"/>
          <p:cNvSpPr/>
          <p:nvPr/>
        </p:nvSpPr>
        <p:spPr>
          <a:xfrm>
            <a:off x="1378855" y="972457"/>
            <a:ext cx="9281160" cy="5431536"/>
          </a:xfrm>
          <a:prstGeom prst="foldedCorner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solidFill>
              <a:srgbClr val="F753A9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bliqueTop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/>
          <p:cNvSpPr/>
          <p:nvPr/>
        </p:nvSpPr>
        <p:spPr>
          <a:xfrm>
            <a:off x="174162" y="156032"/>
            <a:ext cx="4470409" cy="932539"/>
          </a:xfrm>
          <a:prstGeom prst="rect">
            <a:avLst/>
          </a:prstGeom>
          <a:solidFill>
            <a:srgbClr val="33FAFF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bliqueTopLeft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smtClean="0">
                <a:ln>
                  <a:solidFill>
                    <a:schemeClr val="tx1"/>
                  </a:solidFill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Possessive </a:t>
            </a:r>
            <a:r>
              <a:rPr lang="en-GB" sz="2800" dirty="0" smtClean="0">
                <a:ln>
                  <a:solidFill>
                    <a:schemeClr val="tx1"/>
                  </a:solidFill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Pronouns Exercise</a:t>
            </a:r>
            <a:endParaRPr lang="en-GB" sz="2800" dirty="0">
              <a:ln>
                <a:solidFill>
                  <a:schemeClr val="tx1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4" name="Flowchart: Off-page Connector 3"/>
          <p:cNvSpPr/>
          <p:nvPr/>
        </p:nvSpPr>
        <p:spPr>
          <a:xfrm>
            <a:off x="9623528" y="156032"/>
            <a:ext cx="1343466" cy="1688124"/>
          </a:xfrm>
          <a:prstGeom prst="flowChartOffpageConnector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coolSlant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9813443" y="446096"/>
            <a:ext cx="9566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latin typeface="Impact" panose="020B0806030902050204" pitchFamily="34" charset="0"/>
              </a:rPr>
              <a:t>3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268824" y="1000094"/>
            <a:ext cx="27637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on the correct answer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55649" y="1665333"/>
            <a:ext cx="8904849" cy="17543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This is your blanket. The blanket is ______.</a:t>
            </a:r>
          </a:p>
          <a:p>
            <a:pPr algn="just"/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18" name="TextBox 17">
            <a:hlinkClick r:id="rId3" action="ppaction://hlinksldjump"/>
          </p:cNvPr>
          <p:cNvSpPr txBox="1"/>
          <p:nvPr/>
        </p:nvSpPr>
        <p:spPr>
          <a:xfrm>
            <a:off x="1527135" y="3530900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a.	mine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19" name="TextBox 18">
            <a:hlinkClick r:id="rId3" action="ppaction://hlinksldjump"/>
          </p:cNvPr>
          <p:cNvSpPr txBox="1"/>
          <p:nvPr/>
        </p:nvSpPr>
        <p:spPr>
          <a:xfrm>
            <a:off x="1527135" y="4137647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b.	theirs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20" name="TextBox 19">
            <a:hlinkClick r:id="rId4" action="ppaction://hlinksldjump"/>
          </p:cNvPr>
          <p:cNvSpPr txBox="1"/>
          <p:nvPr/>
        </p:nvSpPr>
        <p:spPr>
          <a:xfrm>
            <a:off x="1527134" y="4765395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c.	yours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21" name="TextBox 20">
            <a:hlinkClick r:id="rId3" action="ppaction://hlinksldjump"/>
          </p:cNvPr>
          <p:cNvSpPr txBox="1"/>
          <p:nvPr/>
        </p:nvSpPr>
        <p:spPr>
          <a:xfrm>
            <a:off x="1527134" y="5302364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d.	hers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14" name="Oval 13">
            <a:hlinkClick r:id="rId5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5" name="TextBox 14">
            <a:hlinkClick r:id="rId5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178416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FF4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008914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10953951" y="2264684"/>
            <a:ext cx="1051560" cy="1051560"/>
          </a:xfrm>
          <a:prstGeom prst="ellipse">
            <a:avLst/>
          </a:prstGeom>
          <a:solidFill>
            <a:srgbClr val="FF0066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ln w="3175">
                <a:solidFill>
                  <a:schemeClr val="bg1">
                    <a:lumMod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4" name="TextBox 3">
            <a:hlinkClick r:id="rId3" action="ppaction://hlinksldjump"/>
          </p:cNvPr>
          <p:cNvSpPr txBox="1"/>
          <p:nvPr/>
        </p:nvSpPr>
        <p:spPr>
          <a:xfrm>
            <a:off x="10695483" y="2313410"/>
            <a:ext cx="15684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Next Question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73237" y="5816991"/>
            <a:ext cx="9045526" cy="584775"/>
          </a:xfrm>
          <a:prstGeom prst="rect">
            <a:avLst/>
          </a:prstGeom>
          <a:solidFill>
            <a:srgbClr val="66FF66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>
                <a:latin typeface="Century Gothic" panose="020B0502020202020204" pitchFamily="34" charset="0"/>
              </a:rPr>
              <a:t>This is your blanket. The blanket is </a:t>
            </a:r>
            <a:r>
              <a:rPr lang="en-US" sz="3200" b="1" u="sng" dirty="0" smtClean="0">
                <a:latin typeface="Century Gothic" panose="020B0502020202020204" pitchFamily="34" charset="0"/>
              </a:rPr>
              <a:t>yours</a:t>
            </a:r>
            <a:r>
              <a:rPr lang="en-US" sz="3200" b="1" dirty="0" smtClean="0">
                <a:latin typeface="Century Gothic" panose="020B0502020202020204" pitchFamily="34" charset="0"/>
              </a:rPr>
              <a:t>.</a:t>
            </a:r>
            <a:endParaRPr lang="en-US" sz="3200" b="1" dirty="0">
              <a:latin typeface="Century Gothic" panose="020B0502020202020204" pitchFamily="34" charset="0"/>
            </a:endParaRPr>
          </a:p>
        </p:txBody>
      </p:sp>
      <p:sp>
        <p:nvSpPr>
          <p:cNvPr id="8" name="Flowchart: Off-page Connector 7"/>
          <p:cNvSpPr/>
          <p:nvPr/>
        </p:nvSpPr>
        <p:spPr>
          <a:xfrm>
            <a:off x="1573237" y="4705666"/>
            <a:ext cx="1126937" cy="1099956"/>
          </a:xfrm>
          <a:prstGeom prst="flowChartOffpageConnector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coolSlant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658403" y="4682237"/>
            <a:ext cx="9566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latin typeface="Impact" panose="020B0806030902050204" pitchFamily="34" charset="0"/>
              </a:rPr>
              <a:t>3</a:t>
            </a:r>
          </a:p>
        </p:txBody>
      </p:sp>
      <p:sp>
        <p:nvSpPr>
          <p:cNvPr id="10" name="TextBox 9">
            <a:hlinkClick r:id="rId3" action="ppaction://hlinksldjump"/>
          </p:cNvPr>
          <p:cNvSpPr txBox="1"/>
          <p:nvPr/>
        </p:nvSpPr>
        <p:spPr>
          <a:xfrm>
            <a:off x="10978023" y="2160969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here to the 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1" name="Oval 10">
            <a:hlinkClick r:id="rId5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2" name="TextBox 11">
            <a:hlinkClick r:id="rId5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777358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>
        <p15:prstTrans prst="peelOff"/>
        <p:sndAc>
          <p:stSnd>
            <p:snd r:embed="rId2" name="applause.wav"/>
          </p:stSnd>
        </p:sndAc>
      </p:transition>
    </mc:Choice>
    <mc:Fallback>
      <p:transition>
        <p:fade/>
        <p:sndAc>
          <p:stSnd>
            <p:snd r:embed="rId2" name="applaus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1422" y="1966368"/>
            <a:ext cx="5313654" cy="31534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encilSketch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7305" y="4869928"/>
            <a:ext cx="4121888" cy="1403685"/>
          </a:xfrm>
          <a:prstGeom prst="rect">
            <a:avLst/>
          </a:prstGeom>
          <a:ln w="381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5" name="Oval 4"/>
          <p:cNvSpPr/>
          <p:nvPr/>
        </p:nvSpPr>
        <p:spPr>
          <a:xfrm>
            <a:off x="11006487" y="2185523"/>
            <a:ext cx="1051560" cy="1051560"/>
          </a:xfrm>
          <a:prstGeom prst="ellipse">
            <a:avLst/>
          </a:prstGeom>
          <a:solidFill>
            <a:srgbClr val="33FA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ln w="3175">
                <a:solidFill>
                  <a:schemeClr val="tx1"/>
                </a:solidFill>
              </a:ln>
              <a:latin typeface="Freestyle Script" panose="030804020302050B0404" pitchFamily="66" charset="0"/>
            </a:endParaRPr>
          </a:p>
        </p:txBody>
      </p:sp>
      <p:sp>
        <p:nvSpPr>
          <p:cNvPr id="6" name="TextBox 5">
            <a:hlinkClick r:id="rId7" action="ppaction://hlinksldjump"/>
          </p:cNvPr>
          <p:cNvSpPr txBox="1"/>
          <p:nvPr/>
        </p:nvSpPr>
        <p:spPr>
          <a:xfrm>
            <a:off x="10731444" y="2196826"/>
            <a:ext cx="15651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ckerli One" panose="02000503000000020003" pitchFamily="2" charset="0"/>
              </a:rPr>
              <a:t>Try Again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8" name="TextBox 7">
            <a:hlinkClick r:id="rId7" action="ppaction://hlinksldjump"/>
          </p:cNvPr>
          <p:cNvSpPr txBox="1"/>
          <p:nvPr/>
        </p:nvSpPr>
        <p:spPr>
          <a:xfrm>
            <a:off x="11035356" y="2126042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here to 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9" name="Oval 8">
            <a:hlinkClick r:id="rId8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0" name="TextBox 9">
            <a:hlinkClick r:id="rId8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98020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>
        <p15:prstTrans prst="fallOver"/>
        <p:sndAc>
          <p:stSnd>
            <p:snd r:embed="rId2" name="explode.wav"/>
          </p:stSnd>
        </p:sndAc>
      </p:transition>
    </mc:Choice>
    <mc:Fallback>
      <p:transition>
        <p:fade/>
        <p:sndAc>
          <p:stSnd>
            <p:snd r:embed="rId2" name="explod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ded Corner 2"/>
          <p:cNvSpPr/>
          <p:nvPr/>
        </p:nvSpPr>
        <p:spPr>
          <a:xfrm>
            <a:off x="1378855" y="972457"/>
            <a:ext cx="9281160" cy="5431536"/>
          </a:xfrm>
          <a:prstGeom prst="foldedCorner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solidFill>
              <a:srgbClr val="F753A9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bliqueTop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/>
          <p:cNvSpPr/>
          <p:nvPr/>
        </p:nvSpPr>
        <p:spPr>
          <a:xfrm>
            <a:off x="174162" y="156032"/>
            <a:ext cx="4470409" cy="932539"/>
          </a:xfrm>
          <a:prstGeom prst="rect">
            <a:avLst/>
          </a:prstGeom>
          <a:solidFill>
            <a:srgbClr val="33FAFF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bliqueTopLeft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smtClean="0">
                <a:ln>
                  <a:solidFill>
                    <a:schemeClr val="tx1"/>
                  </a:solidFill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Possessive </a:t>
            </a:r>
            <a:r>
              <a:rPr lang="en-GB" sz="2800" dirty="0" smtClean="0">
                <a:ln>
                  <a:solidFill>
                    <a:schemeClr val="tx1"/>
                  </a:solidFill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Pronouns Exercise</a:t>
            </a:r>
            <a:endParaRPr lang="en-GB" sz="2800" dirty="0">
              <a:ln>
                <a:solidFill>
                  <a:schemeClr val="tx1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4" name="Flowchart: Off-page Connector 3"/>
          <p:cNvSpPr/>
          <p:nvPr/>
        </p:nvSpPr>
        <p:spPr>
          <a:xfrm>
            <a:off x="9623528" y="156032"/>
            <a:ext cx="1343466" cy="1688124"/>
          </a:xfrm>
          <a:prstGeom prst="flowChartOffpageConnector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coolSlant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9813443" y="446096"/>
            <a:ext cx="9566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latin typeface="Impact" panose="020B0806030902050204" pitchFamily="34" charset="0"/>
              </a:rPr>
              <a:t>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268824" y="1000094"/>
            <a:ext cx="27637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on the correct answer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55649" y="1665333"/>
            <a:ext cx="8904849" cy="17543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The boys have three puppies. The puppies </a:t>
            </a:r>
            <a:r>
              <a:rPr lang="en-US" sz="3600" b="1" dirty="0" smtClean="0">
                <a:latin typeface="Century Gothic" panose="020B0502020202020204" pitchFamily="34" charset="0"/>
              </a:rPr>
              <a:t>are</a:t>
            </a:r>
            <a:r>
              <a:rPr lang="en-US" sz="3600" b="1" dirty="0" smtClean="0">
                <a:latin typeface="Century Gothic" panose="020B0502020202020204" pitchFamily="34" charset="0"/>
              </a:rPr>
              <a:t> </a:t>
            </a:r>
            <a:r>
              <a:rPr lang="en-US" sz="3600" b="1" dirty="0" smtClean="0">
                <a:latin typeface="Century Gothic" panose="020B0502020202020204" pitchFamily="34" charset="0"/>
              </a:rPr>
              <a:t>________.</a:t>
            </a:r>
          </a:p>
          <a:p>
            <a:pPr algn="just"/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18" name="TextBox 17">
            <a:hlinkClick r:id="rId3" action="ppaction://hlinksldjump"/>
          </p:cNvPr>
          <p:cNvSpPr txBox="1"/>
          <p:nvPr/>
        </p:nvSpPr>
        <p:spPr>
          <a:xfrm>
            <a:off x="1527135" y="3530900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a.	theirs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19" name="TextBox 18">
            <a:hlinkClick r:id="rId4" action="ppaction://hlinksldjump"/>
          </p:cNvPr>
          <p:cNvSpPr txBox="1"/>
          <p:nvPr/>
        </p:nvSpPr>
        <p:spPr>
          <a:xfrm>
            <a:off x="1527135" y="4137647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b.	mine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20" name="TextBox 19">
            <a:hlinkClick r:id="rId4" action="ppaction://hlinksldjump"/>
          </p:cNvPr>
          <p:cNvSpPr txBox="1"/>
          <p:nvPr/>
        </p:nvSpPr>
        <p:spPr>
          <a:xfrm>
            <a:off x="1527134" y="4765395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c.	hers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21" name="TextBox 20">
            <a:hlinkClick r:id="rId4" action="ppaction://hlinksldjump"/>
          </p:cNvPr>
          <p:cNvSpPr txBox="1"/>
          <p:nvPr/>
        </p:nvSpPr>
        <p:spPr>
          <a:xfrm>
            <a:off x="1527134" y="5302364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d.	his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14" name="Oval 13">
            <a:hlinkClick r:id="rId5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5" name="TextBox 14">
            <a:hlinkClick r:id="rId5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326400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FF4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008914"/>
          </a:xfrm>
          <a:prstGeom prst="rect">
            <a:avLst/>
          </a:prstGeom>
        </p:spPr>
      </p:pic>
      <p:sp>
        <p:nvSpPr>
          <p:cNvPr id="3" name="Oval 2">
            <a:hlinkClick r:id="rId4" action="ppaction://hlinksldjump"/>
          </p:cNvPr>
          <p:cNvSpPr/>
          <p:nvPr/>
        </p:nvSpPr>
        <p:spPr>
          <a:xfrm>
            <a:off x="10953951" y="2264684"/>
            <a:ext cx="1051560" cy="1051560"/>
          </a:xfrm>
          <a:prstGeom prst="ellipse">
            <a:avLst/>
          </a:prstGeom>
          <a:solidFill>
            <a:srgbClr val="FF0066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ln w="3175">
                <a:solidFill>
                  <a:schemeClr val="bg1">
                    <a:lumMod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4" name="TextBox 3">
            <a:hlinkClick r:id="rId4" action="ppaction://hlinksldjump"/>
          </p:cNvPr>
          <p:cNvSpPr txBox="1"/>
          <p:nvPr/>
        </p:nvSpPr>
        <p:spPr>
          <a:xfrm>
            <a:off x="10666014" y="2313410"/>
            <a:ext cx="15684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Next Question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73237" y="5816991"/>
            <a:ext cx="9045526" cy="1077218"/>
          </a:xfrm>
          <a:prstGeom prst="rect">
            <a:avLst/>
          </a:prstGeom>
          <a:solidFill>
            <a:srgbClr val="66FF66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>
                <a:latin typeface="Century Gothic" panose="020B0502020202020204" pitchFamily="34" charset="0"/>
              </a:rPr>
              <a:t>The boys have three puppies. The puppies is </a:t>
            </a:r>
            <a:r>
              <a:rPr lang="en-US" sz="3200" b="1" u="sng" dirty="0" smtClean="0">
                <a:latin typeface="Century Gothic" panose="020B0502020202020204" pitchFamily="34" charset="0"/>
              </a:rPr>
              <a:t>theirs</a:t>
            </a:r>
            <a:r>
              <a:rPr lang="en-US" sz="3200" b="1" dirty="0" smtClean="0">
                <a:latin typeface="Century Gothic" panose="020B0502020202020204" pitchFamily="34" charset="0"/>
              </a:rPr>
              <a:t>.</a:t>
            </a:r>
            <a:endParaRPr lang="en-US" sz="3200" b="1" dirty="0">
              <a:latin typeface="Century Gothic" panose="020B0502020202020204" pitchFamily="34" charset="0"/>
            </a:endParaRPr>
          </a:p>
        </p:txBody>
      </p:sp>
      <p:sp>
        <p:nvSpPr>
          <p:cNvPr id="8" name="Flowchart: Off-page Connector 7"/>
          <p:cNvSpPr/>
          <p:nvPr/>
        </p:nvSpPr>
        <p:spPr>
          <a:xfrm>
            <a:off x="1573237" y="4705666"/>
            <a:ext cx="1126937" cy="1099956"/>
          </a:xfrm>
          <a:prstGeom prst="flowChartOffpageConnector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coolSlant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658403" y="4682237"/>
            <a:ext cx="9566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latin typeface="Impact" panose="020B0806030902050204" pitchFamily="34" charset="0"/>
              </a:rPr>
              <a:t>4</a:t>
            </a:r>
          </a:p>
        </p:txBody>
      </p:sp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10978023" y="2160969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here to the 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1" name="Oval 10">
            <a:hlinkClick r:id="rId5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2" name="TextBox 11">
            <a:hlinkClick r:id="rId5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243346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>
        <p15:prstTrans prst="peelOff"/>
        <p:sndAc>
          <p:stSnd>
            <p:snd r:embed="rId2" name="applause.wav"/>
          </p:stSnd>
        </p:sndAc>
      </p:transition>
    </mc:Choice>
    <mc:Fallback>
      <p:transition>
        <p:fade/>
        <p:sndAc>
          <p:stSnd>
            <p:snd r:embed="rId2" name="applaus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1422" y="1924686"/>
            <a:ext cx="5313654" cy="31534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encilSketch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7305" y="4869928"/>
            <a:ext cx="4121888" cy="1403685"/>
          </a:xfrm>
          <a:prstGeom prst="rect">
            <a:avLst/>
          </a:prstGeom>
          <a:ln w="381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5" name="Oval 4"/>
          <p:cNvSpPr/>
          <p:nvPr/>
        </p:nvSpPr>
        <p:spPr>
          <a:xfrm>
            <a:off x="11006487" y="2185523"/>
            <a:ext cx="1051560" cy="1051560"/>
          </a:xfrm>
          <a:prstGeom prst="ellipse">
            <a:avLst/>
          </a:prstGeom>
          <a:solidFill>
            <a:srgbClr val="33FA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ln w="3175">
                <a:solidFill>
                  <a:schemeClr val="tx1"/>
                </a:solidFill>
              </a:ln>
              <a:latin typeface="Freestyle Script" panose="030804020302050B0404" pitchFamily="66" charset="0"/>
            </a:endParaRPr>
          </a:p>
        </p:txBody>
      </p:sp>
      <p:sp>
        <p:nvSpPr>
          <p:cNvPr id="6" name="TextBox 5">
            <a:hlinkClick r:id="rId7" action="ppaction://hlinksldjump"/>
          </p:cNvPr>
          <p:cNvSpPr txBox="1"/>
          <p:nvPr/>
        </p:nvSpPr>
        <p:spPr>
          <a:xfrm>
            <a:off x="10709145" y="2230683"/>
            <a:ext cx="15651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ckerli One" panose="02000503000000020003" pitchFamily="2" charset="0"/>
              </a:rPr>
              <a:t>Try Again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8" name="TextBox 7">
            <a:hlinkClick r:id="rId7" action="ppaction://hlinksldjump"/>
          </p:cNvPr>
          <p:cNvSpPr txBox="1"/>
          <p:nvPr/>
        </p:nvSpPr>
        <p:spPr>
          <a:xfrm>
            <a:off x="11035356" y="2126042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here to 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9" name="Oval 8">
            <a:hlinkClick r:id="rId8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0" name="TextBox 9">
            <a:hlinkClick r:id="rId8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550763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>
        <p15:prstTrans prst="fallOver"/>
        <p:sndAc>
          <p:stSnd>
            <p:snd r:embed="rId2" name="explode.wav"/>
          </p:stSnd>
        </p:sndAc>
      </p:transition>
    </mc:Choice>
    <mc:Fallback>
      <p:transition>
        <p:fade/>
        <p:sndAc>
          <p:stSnd>
            <p:snd r:embed="rId2" name="explod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ded Corner 2"/>
          <p:cNvSpPr/>
          <p:nvPr/>
        </p:nvSpPr>
        <p:spPr>
          <a:xfrm>
            <a:off x="1378855" y="972457"/>
            <a:ext cx="9281160" cy="5431536"/>
          </a:xfrm>
          <a:prstGeom prst="foldedCorner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solidFill>
              <a:srgbClr val="F753A9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bliqueTop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/>
          <p:cNvSpPr/>
          <p:nvPr/>
        </p:nvSpPr>
        <p:spPr>
          <a:xfrm>
            <a:off x="174162" y="156032"/>
            <a:ext cx="4470409" cy="932539"/>
          </a:xfrm>
          <a:prstGeom prst="rect">
            <a:avLst/>
          </a:prstGeom>
          <a:solidFill>
            <a:srgbClr val="33FAFF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bliqueTopLeft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smtClean="0">
                <a:ln>
                  <a:solidFill>
                    <a:schemeClr val="tx1"/>
                  </a:solidFill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Possessive </a:t>
            </a:r>
            <a:r>
              <a:rPr lang="en-GB" sz="2800" dirty="0" smtClean="0">
                <a:ln>
                  <a:solidFill>
                    <a:schemeClr val="tx1"/>
                  </a:solidFill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Pronouns Exercise</a:t>
            </a:r>
            <a:endParaRPr lang="en-GB" sz="2800" dirty="0">
              <a:ln>
                <a:solidFill>
                  <a:schemeClr val="tx1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4" name="Flowchart: Off-page Connector 3"/>
          <p:cNvSpPr/>
          <p:nvPr/>
        </p:nvSpPr>
        <p:spPr>
          <a:xfrm>
            <a:off x="9623528" y="156032"/>
            <a:ext cx="1343466" cy="1688124"/>
          </a:xfrm>
          <a:prstGeom prst="flowChartOffpageConnector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coolSlant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9813443" y="446096"/>
            <a:ext cx="9566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latin typeface="Impact" panose="020B0806030902050204" pitchFamily="34" charset="0"/>
              </a:rPr>
              <a:t>5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268824" y="1000094"/>
            <a:ext cx="27637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on the correct answer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55649" y="1665333"/>
            <a:ext cx="8904849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Uncle Wong has a big house.</a:t>
            </a:r>
            <a:r>
              <a:rPr lang="en-US" sz="3600" b="1" dirty="0">
                <a:latin typeface="Century Gothic" panose="020B0502020202020204" pitchFamily="34" charset="0"/>
              </a:rPr>
              <a:t> </a:t>
            </a:r>
            <a:r>
              <a:rPr lang="en-US" sz="3600" b="1" dirty="0" smtClean="0">
                <a:latin typeface="Century Gothic" panose="020B0502020202020204" pitchFamily="34" charset="0"/>
              </a:rPr>
              <a:t>The big house is ______.</a:t>
            </a:r>
          </a:p>
        </p:txBody>
      </p:sp>
      <p:sp>
        <p:nvSpPr>
          <p:cNvPr id="18" name="TextBox 17">
            <a:hlinkClick r:id="rId3" action="ppaction://hlinksldjump"/>
          </p:cNvPr>
          <p:cNvSpPr txBox="1"/>
          <p:nvPr/>
        </p:nvSpPr>
        <p:spPr>
          <a:xfrm>
            <a:off x="1527135" y="3530900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a.	yours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19" name="TextBox 18">
            <a:hlinkClick r:id="rId3" action="ppaction://hlinksldjump"/>
          </p:cNvPr>
          <p:cNvSpPr txBox="1"/>
          <p:nvPr/>
        </p:nvSpPr>
        <p:spPr>
          <a:xfrm>
            <a:off x="1527135" y="4137647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b.	mine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20" name="TextBox 19">
            <a:hlinkClick r:id="rId3" action="ppaction://hlinksldjump"/>
          </p:cNvPr>
          <p:cNvSpPr txBox="1"/>
          <p:nvPr/>
        </p:nvSpPr>
        <p:spPr>
          <a:xfrm>
            <a:off x="1527134" y="4765395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c.	hers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21" name="TextBox 20">
            <a:hlinkClick r:id="rId4" action="ppaction://hlinksldjump"/>
          </p:cNvPr>
          <p:cNvSpPr txBox="1"/>
          <p:nvPr/>
        </p:nvSpPr>
        <p:spPr>
          <a:xfrm>
            <a:off x="1527134" y="5302364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d. </a:t>
            </a:r>
            <a:r>
              <a:rPr lang="en-US" sz="3600" b="1" dirty="0">
                <a:latin typeface="Century Gothic" panose="020B0502020202020204" pitchFamily="34" charset="0"/>
              </a:rPr>
              <a:t>	</a:t>
            </a:r>
            <a:r>
              <a:rPr lang="en-US" sz="3600" b="1" dirty="0" smtClean="0">
                <a:latin typeface="Century Gothic" panose="020B0502020202020204" pitchFamily="34" charset="0"/>
              </a:rPr>
              <a:t>his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14" name="Oval 13">
            <a:hlinkClick r:id="rId5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5" name="TextBox 14">
            <a:hlinkClick r:id="rId5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020643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1136106"/>
              </p:ext>
            </p:extLst>
          </p:nvPr>
        </p:nvGraphicFramePr>
        <p:xfrm>
          <a:off x="870856" y="1418999"/>
          <a:ext cx="9405258" cy="4687173"/>
        </p:xfrm>
        <a:graphic>
          <a:graphicData uri="http://schemas.openxmlformats.org/drawingml/2006/table">
            <a:tbl>
              <a:tblPr firstRow="1" bandRow="1">
                <a:tableStyleId>{E269D01E-BC32-4049-B463-5C60D7B0CCD2}</a:tableStyleId>
              </a:tblPr>
              <a:tblGrid>
                <a:gridCol w="4739542"/>
                <a:gridCol w="4665716"/>
              </a:tblGrid>
              <a:tr h="968682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anose="020B0502020202020204" pitchFamily="34" charset="0"/>
                        </a:rPr>
                        <a:t>Personal Pronouns</a:t>
                      </a:r>
                      <a:endParaRPr lang="en-GB" sz="28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anose="020B0502020202020204" pitchFamily="34" charset="0"/>
                        </a:rPr>
                        <a:t>Possessive Pronouns</a:t>
                      </a:r>
                      <a:endParaRPr lang="en-GB" sz="28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</a:tr>
              <a:tr h="531213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anose="020B0502020202020204" pitchFamily="34" charset="0"/>
                        </a:rPr>
                        <a:t>I</a:t>
                      </a:r>
                      <a:endParaRPr lang="en-GB" sz="28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anose="020B0502020202020204" pitchFamily="34" charset="0"/>
                        </a:rPr>
                        <a:t>Mine</a:t>
                      </a:r>
                      <a:endParaRPr lang="en-GB" sz="28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</a:tr>
              <a:tr h="531213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anose="020B0502020202020204" pitchFamily="34" charset="0"/>
                        </a:rPr>
                        <a:t>You</a:t>
                      </a:r>
                      <a:endParaRPr lang="en-GB" sz="28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anose="020B0502020202020204" pitchFamily="34" charset="0"/>
                        </a:rPr>
                        <a:t>Yours</a:t>
                      </a:r>
                      <a:endParaRPr lang="en-GB" sz="28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</a:tr>
              <a:tr h="531213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anose="020B0502020202020204" pitchFamily="34" charset="0"/>
                        </a:rPr>
                        <a:t>He</a:t>
                      </a:r>
                      <a:endParaRPr lang="en-GB" sz="28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anose="020B0502020202020204" pitchFamily="34" charset="0"/>
                        </a:rPr>
                        <a:t>His</a:t>
                      </a:r>
                      <a:endParaRPr lang="en-GB" sz="28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</a:tr>
              <a:tr h="531213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anose="020B0502020202020204" pitchFamily="34" charset="0"/>
                        </a:rPr>
                        <a:t>She</a:t>
                      </a:r>
                      <a:endParaRPr lang="en-GB" sz="28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anose="020B0502020202020204" pitchFamily="34" charset="0"/>
                        </a:rPr>
                        <a:t>Hers</a:t>
                      </a:r>
                      <a:endParaRPr lang="en-GB" sz="28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</a:tr>
              <a:tr h="531213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anose="020B0502020202020204" pitchFamily="34" charset="0"/>
                        </a:rPr>
                        <a:t>It</a:t>
                      </a:r>
                      <a:endParaRPr lang="en-GB" sz="28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anose="020B0502020202020204" pitchFamily="34" charset="0"/>
                        </a:rPr>
                        <a:t>(Not</a:t>
                      </a:r>
                      <a:r>
                        <a:rPr lang="en-GB" sz="2800" b="1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anose="020B0502020202020204" pitchFamily="34" charset="0"/>
                        </a:rPr>
                        <a:t> used)</a:t>
                      </a:r>
                      <a:endParaRPr lang="en-GB" sz="28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</a:tr>
              <a:tr h="531213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anose="020B0502020202020204" pitchFamily="34" charset="0"/>
                        </a:rPr>
                        <a:t>We</a:t>
                      </a:r>
                      <a:endParaRPr lang="en-GB" sz="28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anose="020B0502020202020204" pitchFamily="34" charset="0"/>
                        </a:rPr>
                        <a:t>Ours</a:t>
                      </a:r>
                      <a:endParaRPr lang="en-GB" sz="28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</a:tr>
              <a:tr h="531213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anose="020B0502020202020204" pitchFamily="34" charset="0"/>
                        </a:rPr>
                        <a:t>They</a:t>
                      </a:r>
                      <a:endParaRPr lang="en-GB" sz="28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anose="020B0502020202020204" pitchFamily="34" charset="0"/>
                        </a:rPr>
                        <a:t>Theirs</a:t>
                      </a:r>
                      <a:endParaRPr lang="en-GB" sz="28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827314" y="721645"/>
            <a:ext cx="4238172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ln w="6350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ckerli One" panose="02000503000000020003" pitchFamily="2" charset="0"/>
              </a:rPr>
              <a:t>PRONOUN CHART</a:t>
            </a:r>
            <a:endParaRPr lang="en-GB" sz="3600" b="1" dirty="0">
              <a:ln w="6350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6" name="Oval 15">
            <a:hlinkClick r:id="rId3" action="ppaction://hlinksldjump"/>
          </p:cNvPr>
          <p:cNvSpPr/>
          <p:nvPr/>
        </p:nvSpPr>
        <p:spPr>
          <a:xfrm>
            <a:off x="10924483" y="87312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7" name="TextBox 16">
            <a:hlinkClick r:id="rId3" action="ppaction://hlinksldjump"/>
          </p:cNvPr>
          <p:cNvSpPr txBox="1"/>
          <p:nvPr/>
        </p:nvSpPr>
        <p:spPr>
          <a:xfrm>
            <a:off x="10842479" y="110651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8" name="Oval 17">
            <a:hlinkClick r:id="rId4" action="ppaction://hlinksldjump"/>
          </p:cNvPr>
          <p:cNvSpPr/>
          <p:nvPr/>
        </p:nvSpPr>
        <p:spPr>
          <a:xfrm>
            <a:off x="10924483" y="2158078"/>
            <a:ext cx="1051560" cy="1051560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ln w="3175">
                <a:solidFill>
                  <a:schemeClr val="tx1"/>
                </a:solidFill>
              </a:ln>
              <a:latin typeface="Freestyle Script" panose="030804020302050B0404" pitchFamily="66" charset="0"/>
            </a:endParaRPr>
          </a:p>
        </p:txBody>
      </p:sp>
      <p:sp>
        <p:nvSpPr>
          <p:cNvPr id="19" name="TextBox 18">
            <a:hlinkClick r:id="rId4" action="ppaction://hlinksldjump"/>
          </p:cNvPr>
          <p:cNvSpPr txBox="1"/>
          <p:nvPr/>
        </p:nvSpPr>
        <p:spPr>
          <a:xfrm>
            <a:off x="10667688" y="2255531"/>
            <a:ext cx="15651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ckerli One" panose="02000503000000020003" pitchFamily="2" charset="0"/>
              </a:rPr>
              <a:t>Previous Page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532952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FF4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008914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10953951" y="2264684"/>
            <a:ext cx="1051560" cy="1051560"/>
          </a:xfrm>
          <a:prstGeom prst="ellipse">
            <a:avLst/>
          </a:prstGeom>
          <a:solidFill>
            <a:srgbClr val="FF0066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ln w="3175">
                <a:solidFill>
                  <a:schemeClr val="bg1">
                    <a:lumMod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4" name="TextBox 3">
            <a:hlinkClick r:id="rId4" action="ppaction://hlinksldjump"/>
          </p:cNvPr>
          <p:cNvSpPr txBox="1"/>
          <p:nvPr/>
        </p:nvSpPr>
        <p:spPr>
          <a:xfrm>
            <a:off x="10666014" y="2313410"/>
            <a:ext cx="15684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Next Question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73237" y="5816991"/>
            <a:ext cx="9045526" cy="1077218"/>
          </a:xfrm>
          <a:prstGeom prst="rect">
            <a:avLst/>
          </a:prstGeom>
          <a:solidFill>
            <a:srgbClr val="66FF66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>
                <a:latin typeface="Century Gothic" panose="020B0502020202020204" pitchFamily="34" charset="0"/>
              </a:rPr>
              <a:t>Uncle Wong has a big house. The big house is </a:t>
            </a:r>
            <a:r>
              <a:rPr lang="en-US" sz="3200" b="1" u="sng" dirty="0" smtClean="0">
                <a:latin typeface="Century Gothic" panose="020B0502020202020204" pitchFamily="34" charset="0"/>
              </a:rPr>
              <a:t>his</a:t>
            </a:r>
            <a:r>
              <a:rPr lang="en-US" sz="3200" b="1" dirty="0" smtClean="0">
                <a:latin typeface="Century Gothic" panose="020B0502020202020204" pitchFamily="34" charset="0"/>
              </a:rPr>
              <a:t>.</a:t>
            </a:r>
            <a:endParaRPr lang="en-US" sz="3200" b="1" dirty="0">
              <a:latin typeface="Century Gothic" panose="020B0502020202020204" pitchFamily="34" charset="0"/>
            </a:endParaRPr>
          </a:p>
        </p:txBody>
      </p:sp>
      <p:sp>
        <p:nvSpPr>
          <p:cNvPr id="8" name="Flowchart: Off-page Connector 7"/>
          <p:cNvSpPr/>
          <p:nvPr/>
        </p:nvSpPr>
        <p:spPr>
          <a:xfrm>
            <a:off x="1573237" y="4705666"/>
            <a:ext cx="1126937" cy="1099956"/>
          </a:xfrm>
          <a:prstGeom prst="flowChartOffpageConnector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coolSlant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658403" y="4682237"/>
            <a:ext cx="9566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Impact" panose="020B0806030902050204" pitchFamily="34" charset="0"/>
              </a:rPr>
              <a:t>5</a:t>
            </a:r>
            <a:endParaRPr lang="en-US" sz="6600" dirty="0">
              <a:latin typeface="Impact" panose="020B0806030902050204" pitchFamily="34" charset="0"/>
            </a:endParaRPr>
          </a:p>
        </p:txBody>
      </p:sp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10978023" y="2160969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here to the 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1" name="Oval 10">
            <a:hlinkClick r:id="rId5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2" name="TextBox 11">
            <a:hlinkClick r:id="rId5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68349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>
        <p15:prstTrans prst="peelOff"/>
        <p:sndAc>
          <p:stSnd>
            <p:snd r:embed="rId2" name="applause.wav"/>
          </p:stSnd>
        </p:sndAc>
      </p:transition>
    </mc:Choice>
    <mc:Fallback>
      <p:transition>
        <p:fade/>
        <p:sndAc>
          <p:stSnd>
            <p:snd r:embed="rId2" name="applaus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1422" y="1966368"/>
            <a:ext cx="5313654" cy="31534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encilSketch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7305" y="4869928"/>
            <a:ext cx="4121888" cy="1403685"/>
          </a:xfrm>
          <a:prstGeom prst="rect">
            <a:avLst/>
          </a:prstGeom>
          <a:ln w="381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5" name="Oval 4"/>
          <p:cNvSpPr/>
          <p:nvPr/>
        </p:nvSpPr>
        <p:spPr>
          <a:xfrm>
            <a:off x="11006487" y="2185523"/>
            <a:ext cx="1051560" cy="1051560"/>
          </a:xfrm>
          <a:prstGeom prst="ellipse">
            <a:avLst/>
          </a:prstGeom>
          <a:solidFill>
            <a:srgbClr val="33FA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ln w="3175">
                <a:solidFill>
                  <a:schemeClr val="tx1"/>
                </a:solidFill>
              </a:ln>
              <a:latin typeface="Freestyle Script" panose="030804020302050B0404" pitchFamily="66" charset="0"/>
            </a:endParaRPr>
          </a:p>
        </p:txBody>
      </p:sp>
      <p:sp>
        <p:nvSpPr>
          <p:cNvPr id="6" name="TextBox 5">
            <a:hlinkClick r:id="rId7" action="ppaction://hlinksldjump"/>
          </p:cNvPr>
          <p:cNvSpPr txBox="1"/>
          <p:nvPr/>
        </p:nvSpPr>
        <p:spPr>
          <a:xfrm>
            <a:off x="10728414" y="2216692"/>
            <a:ext cx="15651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ckerli One" panose="02000503000000020003" pitchFamily="2" charset="0"/>
              </a:rPr>
              <a:t>Try Again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8" name="TextBox 7">
            <a:hlinkClick r:id="rId7" action="ppaction://hlinksldjump"/>
          </p:cNvPr>
          <p:cNvSpPr txBox="1"/>
          <p:nvPr/>
        </p:nvSpPr>
        <p:spPr>
          <a:xfrm>
            <a:off x="11035356" y="2126042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here to 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9" name="Oval 8">
            <a:hlinkClick r:id="rId8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0" name="TextBox 9">
            <a:hlinkClick r:id="rId8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405914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>
        <p15:prstTrans prst="fallOver"/>
        <p:sndAc>
          <p:stSnd>
            <p:snd r:embed="rId2" name="explode.wav"/>
          </p:stSnd>
        </p:sndAc>
      </p:transition>
    </mc:Choice>
    <mc:Fallback>
      <p:transition>
        <p:fade/>
        <p:sndAc>
          <p:stSnd>
            <p:snd r:embed="rId2" name="explod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ded Corner 2"/>
          <p:cNvSpPr/>
          <p:nvPr/>
        </p:nvSpPr>
        <p:spPr>
          <a:xfrm>
            <a:off x="1378855" y="972457"/>
            <a:ext cx="9281160" cy="5431536"/>
          </a:xfrm>
          <a:prstGeom prst="foldedCorner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solidFill>
              <a:srgbClr val="F753A9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bliqueTop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/>
          <p:cNvSpPr/>
          <p:nvPr/>
        </p:nvSpPr>
        <p:spPr>
          <a:xfrm>
            <a:off x="174162" y="156032"/>
            <a:ext cx="4470409" cy="932539"/>
          </a:xfrm>
          <a:prstGeom prst="rect">
            <a:avLst/>
          </a:prstGeom>
          <a:solidFill>
            <a:srgbClr val="33FAFF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bliqueTopLeft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smtClean="0">
                <a:ln>
                  <a:solidFill>
                    <a:schemeClr val="tx1"/>
                  </a:solidFill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Possessive </a:t>
            </a:r>
            <a:r>
              <a:rPr lang="en-GB" sz="2800" dirty="0" smtClean="0">
                <a:ln>
                  <a:solidFill>
                    <a:schemeClr val="tx1"/>
                  </a:solidFill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Pronouns Exercise</a:t>
            </a:r>
            <a:endParaRPr lang="en-GB" sz="2800" dirty="0">
              <a:ln>
                <a:solidFill>
                  <a:schemeClr val="tx1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4" name="Flowchart: Off-page Connector 3"/>
          <p:cNvSpPr/>
          <p:nvPr/>
        </p:nvSpPr>
        <p:spPr>
          <a:xfrm>
            <a:off x="9623528" y="156032"/>
            <a:ext cx="1343466" cy="1688124"/>
          </a:xfrm>
          <a:prstGeom prst="flowChartOffpageConnector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coolSlant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9813443" y="446096"/>
            <a:ext cx="9566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latin typeface="Impact" panose="020B0806030902050204" pitchFamily="34" charset="0"/>
              </a:rPr>
              <a:t>6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268824" y="1000094"/>
            <a:ext cx="27637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on the correct answer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55649" y="1665333"/>
            <a:ext cx="8904849" cy="17543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We study in that school. That school is ______.</a:t>
            </a:r>
          </a:p>
          <a:p>
            <a:pPr algn="just"/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18" name="TextBox 17">
            <a:hlinkClick r:id="rId3" action="ppaction://hlinksldjump"/>
          </p:cNvPr>
          <p:cNvSpPr txBox="1"/>
          <p:nvPr/>
        </p:nvSpPr>
        <p:spPr>
          <a:xfrm>
            <a:off x="1527135" y="3530900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a.	mine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19" name="TextBox 18">
            <a:hlinkClick r:id="rId3" action="ppaction://hlinksldjump"/>
          </p:cNvPr>
          <p:cNvSpPr txBox="1"/>
          <p:nvPr/>
        </p:nvSpPr>
        <p:spPr>
          <a:xfrm>
            <a:off x="1527135" y="4137647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b.	theirs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20" name="TextBox 19">
            <a:hlinkClick r:id="rId4" action="ppaction://hlinksldjump"/>
          </p:cNvPr>
          <p:cNvSpPr txBox="1"/>
          <p:nvPr/>
        </p:nvSpPr>
        <p:spPr>
          <a:xfrm>
            <a:off x="1527134" y="4765395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c.	ours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21" name="TextBox 20">
            <a:hlinkClick r:id="rId3" action="ppaction://hlinksldjump"/>
          </p:cNvPr>
          <p:cNvSpPr txBox="1"/>
          <p:nvPr/>
        </p:nvSpPr>
        <p:spPr>
          <a:xfrm>
            <a:off x="1527134" y="5302364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d.	hers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14" name="Oval 13">
            <a:hlinkClick r:id="rId5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5" name="TextBox 14">
            <a:hlinkClick r:id="rId5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942189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FF4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00891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73237" y="5816991"/>
            <a:ext cx="9045526" cy="584775"/>
          </a:xfrm>
          <a:prstGeom prst="rect">
            <a:avLst/>
          </a:prstGeom>
          <a:solidFill>
            <a:srgbClr val="66FF66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>
                <a:latin typeface="Century Gothic" panose="020B0502020202020204" pitchFamily="34" charset="0"/>
              </a:rPr>
              <a:t>We study in that school. That school is </a:t>
            </a:r>
            <a:r>
              <a:rPr lang="en-US" sz="3200" b="1" u="sng" dirty="0" smtClean="0">
                <a:latin typeface="Century Gothic" panose="020B0502020202020204" pitchFamily="34" charset="0"/>
              </a:rPr>
              <a:t>ours</a:t>
            </a:r>
            <a:r>
              <a:rPr lang="en-US" sz="3200" b="1" dirty="0" smtClean="0">
                <a:latin typeface="Century Gothic" panose="020B0502020202020204" pitchFamily="34" charset="0"/>
              </a:rPr>
              <a:t>.</a:t>
            </a:r>
            <a:endParaRPr lang="en-US" sz="3200" b="1" dirty="0">
              <a:latin typeface="Century Gothic" panose="020B0502020202020204" pitchFamily="34" charset="0"/>
            </a:endParaRPr>
          </a:p>
        </p:txBody>
      </p:sp>
      <p:sp>
        <p:nvSpPr>
          <p:cNvPr id="8" name="Flowchart: Off-page Connector 7"/>
          <p:cNvSpPr/>
          <p:nvPr/>
        </p:nvSpPr>
        <p:spPr>
          <a:xfrm>
            <a:off x="1573237" y="4705666"/>
            <a:ext cx="1126937" cy="1099956"/>
          </a:xfrm>
          <a:prstGeom prst="flowChartOffpageConnector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coolSlant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658403" y="4682237"/>
            <a:ext cx="9566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latin typeface="Impact" panose="020B0806030902050204" pitchFamily="34" charset="0"/>
              </a:rPr>
              <a:t>6</a:t>
            </a:r>
          </a:p>
        </p:txBody>
      </p:sp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10768872" y="744588"/>
            <a:ext cx="1362780" cy="619264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to play a game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1" name="Oval 10">
            <a:hlinkClick r:id="rId4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2" name="TextBox 11">
            <a:hlinkClick r:id="rId4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469880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>
        <p15:prstTrans prst="peelOff"/>
        <p:sndAc>
          <p:stSnd>
            <p:snd r:embed="rId2" name="applause.wav"/>
          </p:stSnd>
        </p:sndAc>
      </p:transition>
    </mc:Choice>
    <mc:Fallback>
      <p:transition>
        <p:fade/>
        <p:sndAc>
          <p:stSnd>
            <p:snd r:embed="rId2" name="applaus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1422" y="1966368"/>
            <a:ext cx="5313654" cy="31534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encilSketch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7305" y="4869928"/>
            <a:ext cx="4121888" cy="1403685"/>
          </a:xfrm>
          <a:prstGeom prst="rect">
            <a:avLst/>
          </a:prstGeom>
          <a:ln w="381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5" name="Oval 4"/>
          <p:cNvSpPr/>
          <p:nvPr/>
        </p:nvSpPr>
        <p:spPr>
          <a:xfrm>
            <a:off x="11006487" y="2185523"/>
            <a:ext cx="1051560" cy="1051560"/>
          </a:xfrm>
          <a:prstGeom prst="ellipse">
            <a:avLst/>
          </a:prstGeom>
          <a:solidFill>
            <a:srgbClr val="33FA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ln w="3175">
                <a:solidFill>
                  <a:schemeClr val="tx1"/>
                </a:solidFill>
              </a:ln>
              <a:latin typeface="Freestyle Script" panose="030804020302050B0404" pitchFamily="66" charset="0"/>
            </a:endParaRPr>
          </a:p>
        </p:txBody>
      </p:sp>
      <p:sp>
        <p:nvSpPr>
          <p:cNvPr id="6" name="TextBox 5">
            <a:hlinkClick r:id="rId7" action="ppaction://hlinksldjump"/>
          </p:cNvPr>
          <p:cNvSpPr txBox="1"/>
          <p:nvPr/>
        </p:nvSpPr>
        <p:spPr>
          <a:xfrm>
            <a:off x="10731444" y="2213544"/>
            <a:ext cx="15651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ckerli One" panose="02000503000000020003" pitchFamily="2" charset="0"/>
              </a:rPr>
              <a:t>Try Again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8" name="TextBox 7">
            <a:hlinkClick r:id="rId7" action="ppaction://hlinksldjump"/>
          </p:cNvPr>
          <p:cNvSpPr txBox="1"/>
          <p:nvPr/>
        </p:nvSpPr>
        <p:spPr>
          <a:xfrm>
            <a:off x="11035356" y="2126042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here to 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9" name="Oval 8">
            <a:hlinkClick r:id="rId8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0" name="TextBox 9">
            <a:hlinkClick r:id="rId8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819008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>
        <p15:prstTrans prst="fallOver"/>
        <p:sndAc>
          <p:stSnd>
            <p:snd r:embed="rId2" name="explode.wav"/>
          </p:stSnd>
        </p:sndAc>
      </p:transition>
    </mc:Choice>
    <mc:Fallback>
      <p:transition>
        <p:fade/>
        <p:sndAc>
          <p:stSnd>
            <p:snd r:embed="rId2" name="explod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 rot="20822337">
            <a:off x="1558339" y="1040689"/>
            <a:ext cx="8248007" cy="1015663"/>
          </a:xfrm>
          <a:prstGeom prst="rect">
            <a:avLst/>
          </a:prstGeom>
          <a:solidFill>
            <a:srgbClr val="FF33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6000" spc="600" dirty="0">
                <a:ln w="38100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LET’S PLAY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96243" y="4256526"/>
            <a:ext cx="6172200" cy="2123658"/>
          </a:xfrm>
          <a:prstGeom prst="rect">
            <a:avLst/>
          </a:prstGeom>
          <a:solidFill>
            <a:srgbClr val="00B0F0"/>
          </a:solidFill>
          <a:ln w="571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6600" spc="600" dirty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THE WHEEL OF FORTUNE!</a:t>
            </a:r>
          </a:p>
        </p:txBody>
      </p:sp>
      <p:sp>
        <p:nvSpPr>
          <p:cNvPr id="10" name="Striped Right Arrow 9">
            <a:hlinkClick r:id="" action="ppaction://hlinkshowjump?jump=nextslide"/>
          </p:cNvPr>
          <p:cNvSpPr/>
          <p:nvPr/>
        </p:nvSpPr>
        <p:spPr>
          <a:xfrm>
            <a:off x="9898743" y="5805714"/>
            <a:ext cx="2155766" cy="812799"/>
          </a:xfrm>
          <a:prstGeom prst="stripedRightArrow">
            <a:avLst>
              <a:gd name="adj1" fmla="val 100000"/>
              <a:gd name="adj2" fmla="val 50000"/>
            </a:avLst>
          </a:prstGeom>
          <a:solidFill>
            <a:srgbClr val="33FAFF"/>
          </a:solidFill>
          <a:ln w="3810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Start</a:t>
            </a:r>
            <a:endParaRPr lang="en-GB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hlinkClick r:id="" action="ppaction://hlinkshowjump?jump=nextslide"/>
          </p:cNvPr>
          <p:cNvSpPr txBox="1"/>
          <p:nvPr/>
        </p:nvSpPr>
        <p:spPr>
          <a:xfrm>
            <a:off x="10275019" y="5497937"/>
            <a:ext cx="14032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here to</a:t>
            </a:r>
            <a:endParaRPr lang="en-GB" sz="1400" b="1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8" name="Oval 7">
            <a:hlinkClick r:id="rId4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9" name="TextBox 8">
            <a:hlinkClick r:id="rId4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309971"/>
      </p:ext>
    </p:extLst>
  </p:cSld>
  <p:clrMapOvr>
    <a:masterClrMapping/>
  </p:clrMapOvr>
  <p:transition spd="med">
    <p:push dir="u"/>
    <p:sndAc>
      <p:stSnd>
        <p:snd r:embed="rId2" name="drumroll.wav"/>
      </p:stSnd>
    </p:sndAc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Oval 4"/>
          <p:cNvSpPr>
            <a:spLocks noChangeArrowheads="1"/>
          </p:cNvSpPr>
          <p:nvPr/>
        </p:nvSpPr>
        <p:spPr bwMode="auto">
          <a:xfrm>
            <a:off x="2438400" y="0"/>
            <a:ext cx="7848600" cy="6858000"/>
          </a:xfrm>
          <a:prstGeom prst="ellipse">
            <a:avLst/>
          </a:prstGeom>
          <a:solidFill>
            <a:srgbClr val="FFFF00"/>
          </a:solidFill>
          <a:ln w="76200" cmpd="tri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4102" name="Line 6"/>
          <p:cNvSpPr>
            <a:spLocks noChangeShapeType="1"/>
          </p:cNvSpPr>
          <p:nvPr/>
        </p:nvSpPr>
        <p:spPr bwMode="auto">
          <a:xfrm>
            <a:off x="2438400" y="3462339"/>
            <a:ext cx="78486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3" name="Line 7"/>
          <p:cNvSpPr>
            <a:spLocks noChangeShapeType="1"/>
          </p:cNvSpPr>
          <p:nvPr/>
        </p:nvSpPr>
        <p:spPr bwMode="auto">
          <a:xfrm>
            <a:off x="6477000" y="0"/>
            <a:ext cx="0" cy="6858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4" name="Line 8"/>
          <p:cNvSpPr>
            <a:spLocks noChangeShapeType="1"/>
          </p:cNvSpPr>
          <p:nvPr/>
        </p:nvSpPr>
        <p:spPr bwMode="auto">
          <a:xfrm flipV="1">
            <a:off x="3352800" y="1371600"/>
            <a:ext cx="6172200" cy="4191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5" name="Line 9"/>
          <p:cNvSpPr>
            <a:spLocks noChangeShapeType="1"/>
          </p:cNvSpPr>
          <p:nvPr/>
        </p:nvSpPr>
        <p:spPr bwMode="auto">
          <a:xfrm flipH="1" flipV="1">
            <a:off x="3505200" y="1066800"/>
            <a:ext cx="5715000" cy="4648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8" name="Oval 12"/>
          <p:cNvSpPr>
            <a:spLocks noChangeArrowheads="1"/>
          </p:cNvSpPr>
          <p:nvPr/>
        </p:nvSpPr>
        <p:spPr bwMode="auto">
          <a:xfrm>
            <a:off x="4876800" y="609600"/>
            <a:ext cx="1295400" cy="1295400"/>
          </a:xfrm>
          <a:prstGeom prst="ellipse">
            <a:avLst/>
          </a:prstGeom>
          <a:solidFill>
            <a:srgbClr val="FF00FF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4109" name="Oval 13"/>
          <p:cNvSpPr>
            <a:spLocks noChangeArrowheads="1"/>
          </p:cNvSpPr>
          <p:nvPr/>
        </p:nvSpPr>
        <p:spPr bwMode="auto">
          <a:xfrm>
            <a:off x="6934200" y="609600"/>
            <a:ext cx="1295400" cy="1295400"/>
          </a:xfrm>
          <a:prstGeom prst="ellipse">
            <a:avLst/>
          </a:prstGeom>
          <a:solidFill>
            <a:srgbClr val="00FF00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4110" name="Oval 14"/>
          <p:cNvSpPr>
            <a:spLocks noChangeArrowheads="1"/>
          </p:cNvSpPr>
          <p:nvPr/>
        </p:nvSpPr>
        <p:spPr bwMode="auto">
          <a:xfrm>
            <a:off x="8458200" y="2057400"/>
            <a:ext cx="1295400" cy="1295400"/>
          </a:xfrm>
          <a:prstGeom prst="ellipse">
            <a:avLst/>
          </a:prstGeom>
          <a:solidFill>
            <a:srgbClr val="33CCCC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4111" name="Oval 15"/>
          <p:cNvSpPr>
            <a:spLocks noChangeArrowheads="1"/>
          </p:cNvSpPr>
          <p:nvPr/>
        </p:nvSpPr>
        <p:spPr bwMode="auto">
          <a:xfrm>
            <a:off x="8458200" y="3657600"/>
            <a:ext cx="1295400" cy="12954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4112" name="Oval 16"/>
          <p:cNvSpPr>
            <a:spLocks noChangeArrowheads="1"/>
          </p:cNvSpPr>
          <p:nvPr/>
        </p:nvSpPr>
        <p:spPr bwMode="auto">
          <a:xfrm>
            <a:off x="6781800" y="4876800"/>
            <a:ext cx="1295400" cy="1295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5</a:t>
            </a:r>
          </a:p>
        </p:txBody>
      </p:sp>
      <p:sp>
        <p:nvSpPr>
          <p:cNvPr id="4113" name="Oval 17"/>
          <p:cNvSpPr>
            <a:spLocks noChangeArrowheads="1"/>
          </p:cNvSpPr>
          <p:nvPr/>
        </p:nvSpPr>
        <p:spPr bwMode="auto">
          <a:xfrm>
            <a:off x="4800600" y="4876800"/>
            <a:ext cx="1295400" cy="1295400"/>
          </a:xfrm>
          <a:prstGeom prst="ellipse">
            <a:avLst/>
          </a:prstGeom>
          <a:solidFill>
            <a:srgbClr val="9933FF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6</a:t>
            </a:r>
          </a:p>
        </p:txBody>
      </p:sp>
      <p:sp>
        <p:nvSpPr>
          <p:cNvPr id="4114" name="Oval 18"/>
          <p:cNvSpPr>
            <a:spLocks noChangeArrowheads="1"/>
          </p:cNvSpPr>
          <p:nvPr/>
        </p:nvSpPr>
        <p:spPr bwMode="auto">
          <a:xfrm>
            <a:off x="3124200" y="3581400"/>
            <a:ext cx="1295400" cy="1295400"/>
          </a:xfrm>
          <a:prstGeom prst="ellipse">
            <a:avLst/>
          </a:prstGeom>
          <a:solidFill>
            <a:srgbClr val="FF9900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7</a:t>
            </a:r>
          </a:p>
        </p:txBody>
      </p:sp>
      <p:sp>
        <p:nvSpPr>
          <p:cNvPr id="4115" name="Oval 19"/>
          <p:cNvSpPr>
            <a:spLocks noChangeArrowheads="1"/>
          </p:cNvSpPr>
          <p:nvPr/>
        </p:nvSpPr>
        <p:spPr bwMode="auto">
          <a:xfrm>
            <a:off x="3276600" y="1981200"/>
            <a:ext cx="1295400" cy="1295400"/>
          </a:xfrm>
          <a:prstGeom prst="ellipse">
            <a:avLst/>
          </a:prstGeom>
          <a:solidFill>
            <a:srgbClr val="3366FF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8</a:t>
            </a:r>
          </a:p>
        </p:txBody>
      </p:sp>
      <p:sp>
        <p:nvSpPr>
          <p:cNvPr id="4116" name="AutoShape 20"/>
          <p:cNvSpPr>
            <a:spLocks noChangeArrowheads="1"/>
          </p:cNvSpPr>
          <p:nvPr/>
        </p:nvSpPr>
        <p:spPr bwMode="auto">
          <a:xfrm>
            <a:off x="6096000" y="1066800"/>
            <a:ext cx="838200" cy="2514600"/>
          </a:xfrm>
          <a:prstGeom prst="upArrow">
            <a:avLst>
              <a:gd name="adj1" fmla="val 50000"/>
              <a:gd name="adj2" fmla="val 75000"/>
            </a:avLst>
          </a:prstGeom>
          <a:solidFill>
            <a:srgbClr val="660066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vert="eaVert" wrap="none" anchor="ctr"/>
          <a:lstStyle/>
          <a:p>
            <a:endParaRPr lang="en-GB"/>
          </a:p>
        </p:txBody>
      </p:sp>
      <p:sp>
        <p:nvSpPr>
          <p:cNvPr id="4117" name="AutoShape 21">
            <a:hlinkClick r:id="" action="ppaction://hlinkshowjump?jump=nextslide" highlightClick="1">
              <a:snd r:embed="rId3" name="Drum Roll (snare).wav"/>
            </a:hlinkClick>
          </p:cNvPr>
          <p:cNvSpPr>
            <a:spLocks noChangeArrowheads="1"/>
          </p:cNvSpPr>
          <p:nvPr/>
        </p:nvSpPr>
        <p:spPr bwMode="auto">
          <a:xfrm>
            <a:off x="1600200" y="5715000"/>
            <a:ext cx="1752600" cy="990600"/>
          </a:xfrm>
          <a:prstGeom prst="actionButtonBlank">
            <a:avLst/>
          </a:prstGeom>
          <a:solidFill>
            <a:srgbClr val="AAFF44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4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SPIN</a:t>
            </a:r>
          </a:p>
        </p:txBody>
      </p:sp>
    </p:spTree>
    <p:extLst>
      <p:ext uri="{BB962C8B-B14F-4D97-AF65-F5344CB8AC3E}">
        <p14:creationId xmlns:p14="http://schemas.microsoft.com/office/powerpoint/2010/main" val="285931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Oval 2"/>
          <p:cNvSpPr>
            <a:spLocks noChangeArrowheads="1"/>
          </p:cNvSpPr>
          <p:nvPr/>
        </p:nvSpPr>
        <p:spPr bwMode="auto">
          <a:xfrm>
            <a:off x="2438400" y="0"/>
            <a:ext cx="7848600" cy="6858000"/>
          </a:xfrm>
          <a:prstGeom prst="ellipse">
            <a:avLst/>
          </a:prstGeom>
          <a:solidFill>
            <a:srgbClr val="FFFF00"/>
          </a:solidFill>
          <a:ln w="76200" cmpd="tri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endParaRPr lang="en-GB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6147" name="Line 3"/>
          <p:cNvSpPr>
            <a:spLocks noChangeShapeType="1"/>
          </p:cNvSpPr>
          <p:nvPr/>
        </p:nvSpPr>
        <p:spPr bwMode="auto">
          <a:xfrm>
            <a:off x="2438400" y="3462339"/>
            <a:ext cx="78486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6148" name="Line 4"/>
          <p:cNvSpPr>
            <a:spLocks noChangeShapeType="1"/>
          </p:cNvSpPr>
          <p:nvPr/>
        </p:nvSpPr>
        <p:spPr bwMode="auto">
          <a:xfrm>
            <a:off x="6477000" y="0"/>
            <a:ext cx="0" cy="6858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6149" name="Line 5"/>
          <p:cNvSpPr>
            <a:spLocks noChangeShapeType="1"/>
          </p:cNvSpPr>
          <p:nvPr/>
        </p:nvSpPr>
        <p:spPr bwMode="auto">
          <a:xfrm flipV="1">
            <a:off x="3352800" y="1371600"/>
            <a:ext cx="6172200" cy="4191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6150" name="Line 6"/>
          <p:cNvSpPr>
            <a:spLocks noChangeShapeType="1"/>
          </p:cNvSpPr>
          <p:nvPr/>
        </p:nvSpPr>
        <p:spPr bwMode="auto">
          <a:xfrm flipH="1" flipV="1">
            <a:off x="3505200" y="1066800"/>
            <a:ext cx="5715000" cy="4648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6151" name="Oval 7"/>
          <p:cNvSpPr>
            <a:spLocks noChangeArrowheads="1"/>
          </p:cNvSpPr>
          <p:nvPr/>
        </p:nvSpPr>
        <p:spPr bwMode="auto">
          <a:xfrm>
            <a:off x="4876800" y="609600"/>
            <a:ext cx="1295400" cy="1295400"/>
          </a:xfrm>
          <a:prstGeom prst="ellipse">
            <a:avLst/>
          </a:prstGeom>
          <a:solidFill>
            <a:srgbClr val="FF00FF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6152" name="Oval 8"/>
          <p:cNvSpPr>
            <a:spLocks noChangeArrowheads="1"/>
          </p:cNvSpPr>
          <p:nvPr/>
        </p:nvSpPr>
        <p:spPr bwMode="auto">
          <a:xfrm>
            <a:off x="6934200" y="609600"/>
            <a:ext cx="1295400" cy="1295400"/>
          </a:xfrm>
          <a:prstGeom prst="ellipse">
            <a:avLst/>
          </a:prstGeom>
          <a:solidFill>
            <a:srgbClr val="00FF0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6153" name="Oval 9"/>
          <p:cNvSpPr>
            <a:spLocks noChangeArrowheads="1"/>
          </p:cNvSpPr>
          <p:nvPr/>
        </p:nvSpPr>
        <p:spPr bwMode="auto">
          <a:xfrm>
            <a:off x="8458200" y="2057400"/>
            <a:ext cx="1295400" cy="1295400"/>
          </a:xfrm>
          <a:prstGeom prst="ellipse">
            <a:avLst/>
          </a:prstGeom>
          <a:solidFill>
            <a:srgbClr val="33CCCC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6154" name="Oval 10"/>
          <p:cNvSpPr>
            <a:spLocks noChangeArrowheads="1"/>
          </p:cNvSpPr>
          <p:nvPr/>
        </p:nvSpPr>
        <p:spPr bwMode="auto">
          <a:xfrm>
            <a:off x="8458200" y="3657600"/>
            <a:ext cx="1295400" cy="12954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6155" name="Oval 11"/>
          <p:cNvSpPr>
            <a:spLocks noChangeArrowheads="1"/>
          </p:cNvSpPr>
          <p:nvPr/>
        </p:nvSpPr>
        <p:spPr bwMode="auto">
          <a:xfrm>
            <a:off x="6781800" y="4876800"/>
            <a:ext cx="1295400" cy="1295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5</a:t>
            </a:r>
          </a:p>
        </p:txBody>
      </p:sp>
      <p:sp>
        <p:nvSpPr>
          <p:cNvPr id="6156" name="Oval 12"/>
          <p:cNvSpPr>
            <a:spLocks noChangeArrowheads="1"/>
          </p:cNvSpPr>
          <p:nvPr/>
        </p:nvSpPr>
        <p:spPr bwMode="auto">
          <a:xfrm>
            <a:off x="4800600" y="4876800"/>
            <a:ext cx="1295400" cy="1295400"/>
          </a:xfrm>
          <a:prstGeom prst="ellipse">
            <a:avLst/>
          </a:prstGeom>
          <a:solidFill>
            <a:srgbClr val="9933FF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6</a:t>
            </a:r>
          </a:p>
        </p:txBody>
      </p:sp>
      <p:sp>
        <p:nvSpPr>
          <p:cNvPr id="6157" name="Oval 13"/>
          <p:cNvSpPr>
            <a:spLocks noChangeArrowheads="1"/>
          </p:cNvSpPr>
          <p:nvPr/>
        </p:nvSpPr>
        <p:spPr bwMode="auto">
          <a:xfrm>
            <a:off x="3124200" y="3581400"/>
            <a:ext cx="1295400" cy="1295400"/>
          </a:xfrm>
          <a:prstGeom prst="ellipse">
            <a:avLst/>
          </a:prstGeom>
          <a:solidFill>
            <a:srgbClr val="FF990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7</a:t>
            </a:r>
          </a:p>
        </p:txBody>
      </p:sp>
      <p:sp>
        <p:nvSpPr>
          <p:cNvPr id="6158" name="Oval 14"/>
          <p:cNvSpPr>
            <a:spLocks noChangeArrowheads="1"/>
          </p:cNvSpPr>
          <p:nvPr/>
        </p:nvSpPr>
        <p:spPr bwMode="auto">
          <a:xfrm>
            <a:off x="3276600" y="1981200"/>
            <a:ext cx="1295400" cy="1295400"/>
          </a:xfrm>
          <a:prstGeom prst="ellipse">
            <a:avLst/>
          </a:prstGeom>
          <a:solidFill>
            <a:srgbClr val="3366FF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8</a:t>
            </a:r>
          </a:p>
        </p:txBody>
      </p:sp>
      <p:sp>
        <p:nvSpPr>
          <p:cNvPr id="6159" name="AutoShape 15"/>
          <p:cNvSpPr>
            <a:spLocks noChangeArrowheads="1"/>
          </p:cNvSpPr>
          <p:nvPr/>
        </p:nvSpPr>
        <p:spPr bwMode="auto">
          <a:xfrm rot="4344286">
            <a:off x="7239000" y="1828800"/>
            <a:ext cx="838200" cy="2514600"/>
          </a:xfrm>
          <a:prstGeom prst="upArrow">
            <a:avLst>
              <a:gd name="adj1" fmla="val 50000"/>
              <a:gd name="adj2" fmla="val 75000"/>
            </a:avLst>
          </a:prstGeom>
          <a:solidFill>
            <a:srgbClr val="660066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vert="eaVert" wrap="none" anchor="ctr"/>
          <a:lstStyle/>
          <a:p>
            <a:endParaRPr lang="en-GB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" name="Action Button: Help 1">
            <a:hlinkClick r:id="" action="ppaction://hlinkshowjump?jump=nextslide" highlightClick="1"/>
          </p:cNvPr>
          <p:cNvSpPr/>
          <p:nvPr/>
        </p:nvSpPr>
        <p:spPr>
          <a:xfrm>
            <a:off x="9429750" y="5672139"/>
            <a:ext cx="1790700" cy="990600"/>
          </a:xfrm>
          <a:prstGeom prst="actionButtonHelp">
            <a:avLst/>
          </a:prstGeom>
          <a:solidFill>
            <a:srgbClr val="33FA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1988077"/>
      </p:ext>
    </p:extLst>
  </p:cSld>
  <p:clrMapOvr>
    <a:masterClrMapping/>
  </p:clrMapOvr>
  <p:transition spd="slow"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ded Corner 2"/>
          <p:cNvSpPr/>
          <p:nvPr/>
        </p:nvSpPr>
        <p:spPr>
          <a:xfrm>
            <a:off x="1378855" y="972457"/>
            <a:ext cx="9281160" cy="5431536"/>
          </a:xfrm>
          <a:prstGeom prst="foldedCorner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FF0066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bliqueTop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1455649" y="1665333"/>
            <a:ext cx="8904849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I have a toy robot. The toy robot is ____.</a:t>
            </a:r>
          </a:p>
          <a:p>
            <a:pPr algn="just"/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1527135" y="3530900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a.	hers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hlinkClick r:id="rId3" action="ppaction://hlinksldjump"/>
          </p:cNvPr>
          <p:cNvSpPr txBox="1"/>
          <p:nvPr/>
        </p:nvSpPr>
        <p:spPr>
          <a:xfrm>
            <a:off x="1527135" y="4137647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b.	his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1527134" y="4765395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c.	mine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hlinkClick r:id="rId3" action="ppaction://hlinksldjump"/>
          </p:cNvPr>
          <p:cNvSpPr txBox="1"/>
          <p:nvPr/>
        </p:nvSpPr>
        <p:spPr>
          <a:xfrm>
            <a:off x="1527134" y="5302364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d.	us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20" name="Title 1"/>
          <p:cNvSpPr txBox="1">
            <a:spLocks/>
          </p:cNvSpPr>
          <p:nvPr/>
        </p:nvSpPr>
        <p:spPr>
          <a:xfrm>
            <a:off x="359228" y="522513"/>
            <a:ext cx="7199812" cy="828945"/>
          </a:xfrm>
          <a:prstGeom prst="rect">
            <a:avLst/>
          </a:prstGeom>
          <a:solidFill>
            <a:srgbClr val="73FF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Question for Group </a:t>
            </a:r>
            <a:endParaRPr lang="en-GB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1" name="Oval 9"/>
          <p:cNvSpPr>
            <a:spLocks noChangeArrowheads="1"/>
          </p:cNvSpPr>
          <p:nvPr/>
        </p:nvSpPr>
        <p:spPr bwMode="auto">
          <a:xfrm>
            <a:off x="6598920" y="212996"/>
            <a:ext cx="1295400" cy="1295400"/>
          </a:xfrm>
          <a:prstGeom prst="ellipse">
            <a:avLst/>
          </a:prstGeom>
          <a:solidFill>
            <a:srgbClr val="33CCCC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12" name="Oval 11">
            <a:hlinkClick r:id="rId5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3" name="TextBox 12">
            <a:hlinkClick r:id="rId5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336378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001487" y="5834743"/>
            <a:ext cx="10242750" cy="921657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bliqueTopLeft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6600" b="1" dirty="0" smtClean="0">
                <a:ln w="28575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Oops! Wrong Answer!</a:t>
            </a:r>
            <a:endParaRPr lang="en-GB" sz="6600" b="1" dirty="0">
              <a:ln w="28575"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11006487" y="2185523"/>
            <a:ext cx="1051560" cy="1051560"/>
          </a:xfrm>
          <a:prstGeom prst="ellipse">
            <a:avLst/>
          </a:prstGeom>
          <a:solidFill>
            <a:srgbClr val="33FA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ln w="3175">
                <a:solidFill>
                  <a:schemeClr val="tx1"/>
                </a:solidFill>
              </a:ln>
              <a:latin typeface="Freestyle Script" panose="030804020302050B0404" pitchFamily="66" charset="0"/>
            </a:endParaRPr>
          </a:p>
        </p:txBody>
      </p:sp>
      <p:sp>
        <p:nvSpPr>
          <p:cNvPr id="5" name="TextBox 4">
            <a:hlinkClick r:id="" action="ppaction://hlinkshowjump?jump=previousslide"/>
          </p:cNvPr>
          <p:cNvSpPr txBox="1"/>
          <p:nvPr/>
        </p:nvSpPr>
        <p:spPr>
          <a:xfrm>
            <a:off x="10749692" y="2185523"/>
            <a:ext cx="15651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ckerli One" panose="02000503000000020003" pitchFamily="2" charset="0"/>
              </a:rPr>
              <a:t>Try Again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7" name="TextBox 6">
            <a:hlinkClick r:id="" action="ppaction://hlinkshowjump?jump=previousslide"/>
          </p:cNvPr>
          <p:cNvSpPr txBox="1"/>
          <p:nvPr/>
        </p:nvSpPr>
        <p:spPr>
          <a:xfrm>
            <a:off x="11035356" y="2126042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here to 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8" name="Oval 7">
            <a:hlinkClick r:id="rId4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9" name="TextBox 8">
            <a:hlinkClick r:id="rId4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774965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fracture"/>
        <p:sndAc>
          <p:stSnd>
            <p:snd r:embed="rId2" name="explode.wav"/>
          </p:stSnd>
        </p:sndAc>
      </p:transition>
    </mc:Choice>
    <mc:Fallback>
      <p:transition spd="slow">
        <p:fade/>
        <p:sndAc>
          <p:stSnd>
            <p:snd r:embed="rId2" name="explod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000" r="-2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64903" y="597649"/>
            <a:ext cx="10456269" cy="5863144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MY" sz="2400" b="1" dirty="0" smtClean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endParaRPr lang="en-MY" sz="2400" b="1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endParaRPr lang="en-MY" sz="2400" b="1" dirty="0" smtClean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endParaRPr lang="en-MY" sz="2400" b="1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2" name="Personal Pronouns for Kids!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1017.5424" end="36030.0688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84627" y="1073481"/>
            <a:ext cx="7311573" cy="4485526"/>
          </a:xfrm>
          <a:prstGeom prst="rect">
            <a:avLst/>
          </a:prstGeom>
          <a:ln w="9525" cap="flat">
            <a:solidFill>
              <a:srgbClr val="383838"/>
            </a:solidFill>
          </a:ln>
          <a:effectLst>
            <a:outerShdw blurRad="152400" dist="317500" dir="6000000" sx="105000" sy="105000" algn="tl" rotWithShape="0">
              <a:srgbClr val="000000">
                <a:alpha val="30000"/>
              </a:srgbClr>
            </a:outerShdw>
          </a:effectLst>
          <a:scene3d>
            <a:camera prst="perspectiveRight" fov="2100000">
              <a:rot lat="0" lon="20400000" rev="0"/>
            </a:camera>
            <a:lightRig rig="threePt" dir="t"/>
          </a:scene3d>
          <a:sp3d extrusionH="889000" prstMaterial="matte">
            <a:extrusionClr>
              <a:srgbClr val="777777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7315938" y="597649"/>
            <a:ext cx="3266418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Personal pronouns refer to people or things. The subject personal pronouns are:</a:t>
            </a:r>
          </a:p>
          <a:p>
            <a:pPr algn="ctr"/>
            <a:r>
              <a:rPr lang="en-GB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I</a:t>
            </a:r>
          </a:p>
          <a:p>
            <a:pPr algn="ctr"/>
            <a:r>
              <a:rPr lang="en-GB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You</a:t>
            </a:r>
          </a:p>
          <a:p>
            <a:pPr algn="ctr"/>
            <a:r>
              <a:rPr lang="en-GB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He</a:t>
            </a:r>
          </a:p>
          <a:p>
            <a:pPr algn="ctr"/>
            <a:r>
              <a:rPr lang="en-GB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She</a:t>
            </a:r>
          </a:p>
          <a:p>
            <a:pPr algn="ctr"/>
            <a:r>
              <a:rPr lang="en-GB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We</a:t>
            </a:r>
          </a:p>
          <a:p>
            <a:pPr algn="ctr"/>
            <a:r>
              <a:rPr lang="en-GB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They</a:t>
            </a:r>
          </a:p>
          <a:p>
            <a:pPr algn="ctr"/>
            <a:r>
              <a:rPr lang="en-GB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It</a:t>
            </a:r>
            <a:endParaRPr lang="en-GB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10953951" y="2264684"/>
            <a:ext cx="1051560" cy="1051560"/>
          </a:xfrm>
          <a:prstGeom prst="ellipse">
            <a:avLst/>
          </a:prstGeom>
          <a:solidFill>
            <a:srgbClr val="00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ln w="3175">
                <a:solidFill>
                  <a:schemeClr val="bg1">
                    <a:lumMod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978023" y="2160969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to see more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5" name="TextBox 14">
            <a:hlinkClick r:id="" action="ppaction://hlinkshowjump?jump=nextslide"/>
          </p:cNvPr>
          <p:cNvSpPr txBox="1"/>
          <p:nvPr/>
        </p:nvSpPr>
        <p:spPr>
          <a:xfrm>
            <a:off x="10871946" y="2310850"/>
            <a:ext cx="121556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Next Page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6" name="Oval 15">
            <a:hlinkClick r:id="rId6" action="ppaction://hlinksldjump"/>
          </p:cNvPr>
          <p:cNvSpPr/>
          <p:nvPr/>
        </p:nvSpPr>
        <p:spPr>
          <a:xfrm>
            <a:off x="10924483" y="87312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7" name="TextBox 16">
            <a:hlinkClick r:id="rId6" action="ppaction://hlinksldjump"/>
          </p:cNvPr>
          <p:cNvSpPr txBox="1"/>
          <p:nvPr/>
        </p:nvSpPr>
        <p:spPr>
          <a:xfrm>
            <a:off x="10842479" y="110651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27" name="Oval 26">
            <a:hlinkClick r:id="rId7" action="ppaction://hlinksldjump"/>
          </p:cNvPr>
          <p:cNvSpPr/>
          <p:nvPr/>
        </p:nvSpPr>
        <p:spPr>
          <a:xfrm>
            <a:off x="10955731" y="3466125"/>
            <a:ext cx="1051560" cy="1051560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ln w="3175">
                <a:solidFill>
                  <a:schemeClr val="bg1">
                    <a:lumMod val="50000"/>
                  </a:schemeClr>
                </a:solidFill>
              </a:ln>
              <a:latin typeface="Freestyle Script" panose="030804020302050B0404" pitchFamily="66" charset="0"/>
            </a:endParaRPr>
          </a:p>
        </p:txBody>
      </p:sp>
      <p:sp>
        <p:nvSpPr>
          <p:cNvPr id="28" name="TextBox 27">
            <a:hlinkClick r:id="rId7" action="ppaction://hlinksldjump"/>
          </p:cNvPr>
          <p:cNvSpPr txBox="1"/>
          <p:nvPr/>
        </p:nvSpPr>
        <p:spPr>
          <a:xfrm>
            <a:off x="10574210" y="3780729"/>
            <a:ext cx="1674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Pronouns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29" name="TextBox 28">
            <a:hlinkClick r:id="rId7" action="ppaction://hlinksldjump"/>
          </p:cNvPr>
          <p:cNvSpPr txBox="1"/>
          <p:nvPr/>
        </p:nvSpPr>
        <p:spPr>
          <a:xfrm>
            <a:off x="10621173" y="3611548"/>
            <a:ext cx="164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solidFill>
                  <a:sysClr val="windowText" lastClr="000000"/>
                </a:solidFill>
                <a:latin typeface="Century Gothic" panose="020B0502020202020204" pitchFamily="34" charset="0"/>
              </a:rPr>
              <a:t>t</a:t>
            </a:r>
            <a:r>
              <a:rPr lang="en-GB" sz="1600" dirty="0" smtClean="0">
                <a:solidFill>
                  <a:sysClr val="windowText" lastClr="000000"/>
                </a:solidFill>
                <a:latin typeface="Century Gothic" panose="020B0502020202020204" pitchFamily="34" charset="0"/>
              </a:rPr>
              <a:t>ypes of</a:t>
            </a:r>
            <a:endParaRPr lang="en-GB" sz="1600" dirty="0">
              <a:solidFill>
                <a:sysClr val="windowText" lastClr="0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84626" y="138409"/>
            <a:ext cx="4781733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ln w="6350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ckerli One" panose="02000503000000020003" pitchFamily="2" charset="0"/>
              </a:rPr>
              <a:t>Let’s Watch A Video!</a:t>
            </a:r>
            <a:endParaRPr lang="en-GB" sz="3600" b="1" dirty="0">
              <a:ln w="6350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342876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10953951" y="2264684"/>
            <a:ext cx="1051560" cy="1051560"/>
          </a:xfrm>
          <a:prstGeom prst="ellipse">
            <a:avLst/>
          </a:prstGeom>
          <a:solidFill>
            <a:srgbClr val="FF0066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ln w="3175">
                <a:solidFill>
                  <a:schemeClr val="bg1">
                    <a:lumMod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hlinkClick r:id="" action="ppaction://hlinkshowjump?jump=nextslide"/>
          </p:cNvPr>
          <p:cNvSpPr txBox="1"/>
          <p:nvPr/>
        </p:nvSpPr>
        <p:spPr>
          <a:xfrm>
            <a:off x="10666014" y="2313410"/>
            <a:ext cx="15684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Next Question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580165" y="5430837"/>
            <a:ext cx="9664071" cy="1325563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bliqueTopLeft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6600" b="1" dirty="0" smtClean="0">
                <a:ln w="28575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Yeah! You get a star! </a:t>
            </a:r>
            <a:endParaRPr lang="en-GB" sz="6600" b="1" dirty="0">
              <a:ln w="28575"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hlinkClick r:id="" action="ppaction://hlinkshowjump?jump=nextslide"/>
          </p:cNvPr>
          <p:cNvSpPr txBox="1"/>
          <p:nvPr/>
        </p:nvSpPr>
        <p:spPr>
          <a:xfrm>
            <a:off x="10978023" y="2160969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here to the 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9" name="Oval 8">
            <a:hlinkClick r:id="rId4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8667690"/>
      </p:ext>
    </p:extLst>
  </p:cSld>
  <p:clrMapOvr>
    <a:masterClrMapping/>
  </p:clrMapOvr>
  <p:transition>
    <p:blinds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Oval 4"/>
          <p:cNvSpPr>
            <a:spLocks noChangeArrowheads="1"/>
          </p:cNvSpPr>
          <p:nvPr/>
        </p:nvSpPr>
        <p:spPr bwMode="auto">
          <a:xfrm>
            <a:off x="2438400" y="0"/>
            <a:ext cx="7848600" cy="6858000"/>
          </a:xfrm>
          <a:prstGeom prst="ellipse">
            <a:avLst/>
          </a:prstGeom>
          <a:solidFill>
            <a:srgbClr val="FFFF00"/>
          </a:solidFill>
          <a:ln w="76200" cmpd="tri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4102" name="Line 6"/>
          <p:cNvSpPr>
            <a:spLocks noChangeShapeType="1"/>
          </p:cNvSpPr>
          <p:nvPr/>
        </p:nvSpPr>
        <p:spPr bwMode="auto">
          <a:xfrm>
            <a:off x="2438400" y="3462339"/>
            <a:ext cx="78486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3" name="Line 7"/>
          <p:cNvSpPr>
            <a:spLocks noChangeShapeType="1"/>
          </p:cNvSpPr>
          <p:nvPr/>
        </p:nvSpPr>
        <p:spPr bwMode="auto">
          <a:xfrm>
            <a:off x="6477000" y="0"/>
            <a:ext cx="0" cy="6858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4" name="Line 8"/>
          <p:cNvSpPr>
            <a:spLocks noChangeShapeType="1"/>
          </p:cNvSpPr>
          <p:nvPr/>
        </p:nvSpPr>
        <p:spPr bwMode="auto">
          <a:xfrm flipV="1">
            <a:off x="3352800" y="1371600"/>
            <a:ext cx="6172200" cy="4191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5" name="Line 9"/>
          <p:cNvSpPr>
            <a:spLocks noChangeShapeType="1"/>
          </p:cNvSpPr>
          <p:nvPr/>
        </p:nvSpPr>
        <p:spPr bwMode="auto">
          <a:xfrm flipH="1" flipV="1">
            <a:off x="3505200" y="1066800"/>
            <a:ext cx="5715000" cy="4648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8" name="Oval 12"/>
          <p:cNvSpPr>
            <a:spLocks noChangeArrowheads="1"/>
          </p:cNvSpPr>
          <p:nvPr/>
        </p:nvSpPr>
        <p:spPr bwMode="auto">
          <a:xfrm>
            <a:off x="4876800" y="609600"/>
            <a:ext cx="1295400" cy="1295400"/>
          </a:xfrm>
          <a:prstGeom prst="ellipse">
            <a:avLst/>
          </a:prstGeom>
          <a:solidFill>
            <a:srgbClr val="FF00FF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4109" name="Oval 13"/>
          <p:cNvSpPr>
            <a:spLocks noChangeArrowheads="1"/>
          </p:cNvSpPr>
          <p:nvPr/>
        </p:nvSpPr>
        <p:spPr bwMode="auto">
          <a:xfrm>
            <a:off x="6934200" y="609600"/>
            <a:ext cx="1295400" cy="1295400"/>
          </a:xfrm>
          <a:prstGeom prst="ellipse">
            <a:avLst/>
          </a:prstGeom>
          <a:solidFill>
            <a:srgbClr val="00FF00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4110" name="Oval 14"/>
          <p:cNvSpPr>
            <a:spLocks noChangeArrowheads="1"/>
          </p:cNvSpPr>
          <p:nvPr/>
        </p:nvSpPr>
        <p:spPr bwMode="auto">
          <a:xfrm>
            <a:off x="8458200" y="2057400"/>
            <a:ext cx="1295400" cy="1295400"/>
          </a:xfrm>
          <a:prstGeom prst="ellipse">
            <a:avLst/>
          </a:prstGeom>
          <a:solidFill>
            <a:srgbClr val="33CCCC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4111" name="Oval 15"/>
          <p:cNvSpPr>
            <a:spLocks noChangeArrowheads="1"/>
          </p:cNvSpPr>
          <p:nvPr/>
        </p:nvSpPr>
        <p:spPr bwMode="auto">
          <a:xfrm>
            <a:off x="8458200" y="3657600"/>
            <a:ext cx="1295400" cy="12954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4112" name="Oval 16"/>
          <p:cNvSpPr>
            <a:spLocks noChangeArrowheads="1"/>
          </p:cNvSpPr>
          <p:nvPr/>
        </p:nvSpPr>
        <p:spPr bwMode="auto">
          <a:xfrm>
            <a:off x="6781800" y="4876800"/>
            <a:ext cx="1295400" cy="1295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5</a:t>
            </a:r>
          </a:p>
        </p:txBody>
      </p:sp>
      <p:sp>
        <p:nvSpPr>
          <p:cNvPr id="4113" name="Oval 17"/>
          <p:cNvSpPr>
            <a:spLocks noChangeArrowheads="1"/>
          </p:cNvSpPr>
          <p:nvPr/>
        </p:nvSpPr>
        <p:spPr bwMode="auto">
          <a:xfrm>
            <a:off x="4800600" y="4876800"/>
            <a:ext cx="1295400" cy="1295400"/>
          </a:xfrm>
          <a:prstGeom prst="ellipse">
            <a:avLst/>
          </a:prstGeom>
          <a:solidFill>
            <a:srgbClr val="9933FF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6</a:t>
            </a:r>
          </a:p>
        </p:txBody>
      </p:sp>
      <p:sp>
        <p:nvSpPr>
          <p:cNvPr id="4114" name="Oval 18"/>
          <p:cNvSpPr>
            <a:spLocks noChangeArrowheads="1"/>
          </p:cNvSpPr>
          <p:nvPr/>
        </p:nvSpPr>
        <p:spPr bwMode="auto">
          <a:xfrm>
            <a:off x="3124200" y="3581400"/>
            <a:ext cx="1295400" cy="1295400"/>
          </a:xfrm>
          <a:prstGeom prst="ellipse">
            <a:avLst/>
          </a:prstGeom>
          <a:solidFill>
            <a:srgbClr val="FF9900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7</a:t>
            </a:r>
          </a:p>
        </p:txBody>
      </p:sp>
      <p:sp>
        <p:nvSpPr>
          <p:cNvPr id="4115" name="Oval 19"/>
          <p:cNvSpPr>
            <a:spLocks noChangeArrowheads="1"/>
          </p:cNvSpPr>
          <p:nvPr/>
        </p:nvSpPr>
        <p:spPr bwMode="auto">
          <a:xfrm>
            <a:off x="3276600" y="1981200"/>
            <a:ext cx="1295400" cy="1295400"/>
          </a:xfrm>
          <a:prstGeom prst="ellipse">
            <a:avLst/>
          </a:prstGeom>
          <a:solidFill>
            <a:srgbClr val="3366FF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8</a:t>
            </a:r>
          </a:p>
        </p:txBody>
      </p:sp>
      <p:sp>
        <p:nvSpPr>
          <p:cNvPr id="4116" name="AutoShape 20"/>
          <p:cNvSpPr>
            <a:spLocks noChangeArrowheads="1"/>
          </p:cNvSpPr>
          <p:nvPr/>
        </p:nvSpPr>
        <p:spPr bwMode="auto">
          <a:xfrm>
            <a:off x="6096000" y="1066800"/>
            <a:ext cx="838200" cy="2514600"/>
          </a:xfrm>
          <a:prstGeom prst="upArrow">
            <a:avLst>
              <a:gd name="adj1" fmla="val 50000"/>
              <a:gd name="adj2" fmla="val 75000"/>
            </a:avLst>
          </a:prstGeom>
          <a:solidFill>
            <a:srgbClr val="660066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vert="eaVert" wrap="none" anchor="ctr"/>
          <a:lstStyle/>
          <a:p>
            <a:endParaRPr lang="en-GB"/>
          </a:p>
        </p:txBody>
      </p:sp>
      <p:sp>
        <p:nvSpPr>
          <p:cNvPr id="4117" name="AutoShape 21">
            <a:hlinkClick r:id="" action="ppaction://hlinkshowjump?jump=nextslide" highlightClick="1">
              <a:snd r:embed="rId3" name="Drum Roll (snare).wav"/>
            </a:hlinkClick>
          </p:cNvPr>
          <p:cNvSpPr>
            <a:spLocks noChangeArrowheads="1"/>
          </p:cNvSpPr>
          <p:nvPr/>
        </p:nvSpPr>
        <p:spPr bwMode="auto">
          <a:xfrm>
            <a:off x="1600200" y="5715000"/>
            <a:ext cx="1752600" cy="990600"/>
          </a:xfrm>
          <a:prstGeom prst="actionButtonBlank">
            <a:avLst/>
          </a:prstGeom>
          <a:solidFill>
            <a:srgbClr val="AAFF44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4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SPIN</a:t>
            </a:r>
          </a:p>
        </p:txBody>
      </p:sp>
    </p:spTree>
    <p:extLst>
      <p:ext uri="{BB962C8B-B14F-4D97-AF65-F5344CB8AC3E}">
        <p14:creationId xmlns:p14="http://schemas.microsoft.com/office/powerpoint/2010/main" val="3069804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Oval 2"/>
          <p:cNvSpPr>
            <a:spLocks noChangeArrowheads="1"/>
          </p:cNvSpPr>
          <p:nvPr/>
        </p:nvSpPr>
        <p:spPr bwMode="auto">
          <a:xfrm>
            <a:off x="2438400" y="0"/>
            <a:ext cx="7848600" cy="6858000"/>
          </a:xfrm>
          <a:prstGeom prst="ellipse">
            <a:avLst/>
          </a:prstGeom>
          <a:solidFill>
            <a:srgbClr val="FFFF00"/>
          </a:solidFill>
          <a:ln w="76200" cmpd="tri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endParaRPr lang="en-GB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1507" name="Line 3"/>
          <p:cNvSpPr>
            <a:spLocks noChangeShapeType="1"/>
          </p:cNvSpPr>
          <p:nvPr/>
        </p:nvSpPr>
        <p:spPr bwMode="auto">
          <a:xfrm>
            <a:off x="2438400" y="3462339"/>
            <a:ext cx="78486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1508" name="Line 4"/>
          <p:cNvSpPr>
            <a:spLocks noChangeShapeType="1"/>
          </p:cNvSpPr>
          <p:nvPr/>
        </p:nvSpPr>
        <p:spPr bwMode="auto">
          <a:xfrm>
            <a:off x="6477000" y="0"/>
            <a:ext cx="0" cy="6858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1509" name="Line 5"/>
          <p:cNvSpPr>
            <a:spLocks noChangeShapeType="1"/>
          </p:cNvSpPr>
          <p:nvPr/>
        </p:nvSpPr>
        <p:spPr bwMode="auto">
          <a:xfrm flipV="1">
            <a:off x="3352800" y="1371600"/>
            <a:ext cx="6172200" cy="4191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1510" name="Line 6"/>
          <p:cNvSpPr>
            <a:spLocks noChangeShapeType="1"/>
          </p:cNvSpPr>
          <p:nvPr/>
        </p:nvSpPr>
        <p:spPr bwMode="auto">
          <a:xfrm flipH="1" flipV="1">
            <a:off x="3505200" y="1066800"/>
            <a:ext cx="5715000" cy="4648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1511" name="Oval 7"/>
          <p:cNvSpPr>
            <a:spLocks noChangeArrowheads="1"/>
          </p:cNvSpPr>
          <p:nvPr/>
        </p:nvSpPr>
        <p:spPr bwMode="auto">
          <a:xfrm>
            <a:off x="4876800" y="609600"/>
            <a:ext cx="1295400" cy="1295400"/>
          </a:xfrm>
          <a:prstGeom prst="ellipse">
            <a:avLst/>
          </a:prstGeom>
          <a:solidFill>
            <a:srgbClr val="FF00FF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21512" name="Oval 8"/>
          <p:cNvSpPr>
            <a:spLocks noChangeArrowheads="1"/>
          </p:cNvSpPr>
          <p:nvPr/>
        </p:nvSpPr>
        <p:spPr bwMode="auto">
          <a:xfrm>
            <a:off x="6934200" y="609600"/>
            <a:ext cx="1295400" cy="1295400"/>
          </a:xfrm>
          <a:prstGeom prst="ellipse">
            <a:avLst/>
          </a:prstGeom>
          <a:solidFill>
            <a:srgbClr val="00FF0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21513" name="Oval 9"/>
          <p:cNvSpPr>
            <a:spLocks noChangeArrowheads="1"/>
          </p:cNvSpPr>
          <p:nvPr/>
        </p:nvSpPr>
        <p:spPr bwMode="auto">
          <a:xfrm>
            <a:off x="8458200" y="2057400"/>
            <a:ext cx="1295400" cy="1295400"/>
          </a:xfrm>
          <a:prstGeom prst="ellipse">
            <a:avLst/>
          </a:prstGeom>
          <a:solidFill>
            <a:srgbClr val="33CCCC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21514" name="Oval 10"/>
          <p:cNvSpPr>
            <a:spLocks noChangeArrowheads="1"/>
          </p:cNvSpPr>
          <p:nvPr/>
        </p:nvSpPr>
        <p:spPr bwMode="auto">
          <a:xfrm>
            <a:off x="8458200" y="3657600"/>
            <a:ext cx="1295400" cy="12954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21515" name="Oval 11"/>
          <p:cNvSpPr>
            <a:spLocks noChangeArrowheads="1"/>
          </p:cNvSpPr>
          <p:nvPr/>
        </p:nvSpPr>
        <p:spPr bwMode="auto">
          <a:xfrm>
            <a:off x="6781800" y="4876800"/>
            <a:ext cx="1295400" cy="1295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5</a:t>
            </a:r>
          </a:p>
        </p:txBody>
      </p:sp>
      <p:sp>
        <p:nvSpPr>
          <p:cNvPr id="21516" name="Oval 12"/>
          <p:cNvSpPr>
            <a:spLocks noChangeArrowheads="1"/>
          </p:cNvSpPr>
          <p:nvPr/>
        </p:nvSpPr>
        <p:spPr bwMode="auto">
          <a:xfrm>
            <a:off x="4800600" y="4876800"/>
            <a:ext cx="1295400" cy="1295400"/>
          </a:xfrm>
          <a:prstGeom prst="ellipse">
            <a:avLst/>
          </a:prstGeom>
          <a:solidFill>
            <a:srgbClr val="9933FF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6</a:t>
            </a:r>
          </a:p>
        </p:txBody>
      </p:sp>
      <p:sp>
        <p:nvSpPr>
          <p:cNvPr id="21517" name="Oval 13"/>
          <p:cNvSpPr>
            <a:spLocks noChangeArrowheads="1"/>
          </p:cNvSpPr>
          <p:nvPr/>
        </p:nvSpPr>
        <p:spPr bwMode="auto">
          <a:xfrm>
            <a:off x="3124200" y="3581400"/>
            <a:ext cx="1295400" cy="1295400"/>
          </a:xfrm>
          <a:prstGeom prst="ellipse">
            <a:avLst/>
          </a:prstGeom>
          <a:solidFill>
            <a:srgbClr val="FF990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7</a:t>
            </a:r>
          </a:p>
        </p:txBody>
      </p:sp>
      <p:sp>
        <p:nvSpPr>
          <p:cNvPr id="21518" name="Oval 14"/>
          <p:cNvSpPr>
            <a:spLocks noChangeArrowheads="1"/>
          </p:cNvSpPr>
          <p:nvPr/>
        </p:nvSpPr>
        <p:spPr bwMode="auto">
          <a:xfrm>
            <a:off x="3276600" y="1981200"/>
            <a:ext cx="1295400" cy="1295400"/>
          </a:xfrm>
          <a:prstGeom prst="ellipse">
            <a:avLst/>
          </a:prstGeom>
          <a:solidFill>
            <a:srgbClr val="3366FF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8</a:t>
            </a:r>
          </a:p>
        </p:txBody>
      </p:sp>
      <p:sp>
        <p:nvSpPr>
          <p:cNvPr id="21519" name="AutoShape 15"/>
          <p:cNvSpPr>
            <a:spLocks noChangeArrowheads="1"/>
          </p:cNvSpPr>
          <p:nvPr/>
        </p:nvSpPr>
        <p:spPr bwMode="auto">
          <a:xfrm rot="15274441">
            <a:off x="4953000" y="2514600"/>
            <a:ext cx="838200" cy="2514600"/>
          </a:xfrm>
          <a:prstGeom prst="upArrow">
            <a:avLst>
              <a:gd name="adj1" fmla="val 50000"/>
              <a:gd name="adj2" fmla="val 75000"/>
            </a:avLst>
          </a:prstGeom>
          <a:solidFill>
            <a:srgbClr val="660066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vert="eaVert" wrap="none" anchor="ctr"/>
          <a:lstStyle/>
          <a:p>
            <a:endParaRPr lang="en-GB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8" name="Action Button: Help 17">
            <a:hlinkClick r:id="" action="ppaction://hlinkshowjump?jump=nextslide" highlightClick="1"/>
          </p:cNvPr>
          <p:cNvSpPr/>
          <p:nvPr/>
        </p:nvSpPr>
        <p:spPr>
          <a:xfrm>
            <a:off x="9429750" y="5672139"/>
            <a:ext cx="1790700" cy="990600"/>
          </a:xfrm>
          <a:prstGeom prst="actionButtonHelp">
            <a:avLst/>
          </a:prstGeom>
          <a:solidFill>
            <a:srgbClr val="33FA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0137634"/>
      </p:ext>
    </p:extLst>
  </p:cSld>
  <p:clrMapOvr>
    <a:masterClrMapping/>
  </p:clrMapOvr>
  <p:transition spd="slow"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ded Corner 2"/>
          <p:cNvSpPr/>
          <p:nvPr/>
        </p:nvSpPr>
        <p:spPr>
          <a:xfrm>
            <a:off x="1378855" y="972457"/>
            <a:ext cx="9281160" cy="5431536"/>
          </a:xfrm>
          <a:prstGeom prst="foldedCorner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FF0066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bliqueTop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1455649" y="1665333"/>
            <a:ext cx="8904849" cy="17543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Hannah has a brown teddy bear. The teddy bear is _____.</a:t>
            </a:r>
          </a:p>
          <a:p>
            <a:pPr algn="just"/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5" name="TextBox 4">
            <a:hlinkClick r:id="" action="ppaction://hlinkshowjump?jump=nextslide"/>
          </p:cNvPr>
          <p:cNvSpPr txBox="1"/>
          <p:nvPr/>
        </p:nvSpPr>
        <p:spPr>
          <a:xfrm>
            <a:off x="1527135" y="3530900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a.	mine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hlinkClick r:id="rId3" action="ppaction://hlinksldjump"/>
          </p:cNvPr>
          <p:cNvSpPr txBox="1"/>
          <p:nvPr/>
        </p:nvSpPr>
        <p:spPr>
          <a:xfrm>
            <a:off x="1527135" y="4137647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b.	hers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1527134" y="4765395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c.	his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hlinkClick r:id="rId4" action="ppaction://hlinksldjump"/>
          </p:cNvPr>
          <p:cNvSpPr txBox="1"/>
          <p:nvPr/>
        </p:nvSpPr>
        <p:spPr>
          <a:xfrm>
            <a:off x="1527134" y="5302364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d.	ours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359228" y="522513"/>
            <a:ext cx="7199812" cy="828945"/>
          </a:xfrm>
          <a:prstGeom prst="rect">
            <a:avLst/>
          </a:prstGeom>
          <a:solidFill>
            <a:srgbClr val="73FF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Question for Group </a:t>
            </a:r>
            <a:endParaRPr lang="en-GB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5" name="Oval 13"/>
          <p:cNvSpPr>
            <a:spLocks noChangeArrowheads="1"/>
          </p:cNvSpPr>
          <p:nvPr/>
        </p:nvSpPr>
        <p:spPr bwMode="auto">
          <a:xfrm>
            <a:off x="6535057" y="212996"/>
            <a:ext cx="1295400" cy="1295400"/>
          </a:xfrm>
          <a:prstGeom prst="ellipse">
            <a:avLst/>
          </a:prstGeom>
          <a:solidFill>
            <a:srgbClr val="FF990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7</a:t>
            </a:r>
          </a:p>
        </p:txBody>
      </p:sp>
      <p:sp>
        <p:nvSpPr>
          <p:cNvPr id="12" name="Oval 11">
            <a:hlinkClick r:id="rId5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3" name="TextBox 12">
            <a:hlinkClick r:id="rId5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219906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001487" y="5834743"/>
            <a:ext cx="10242750" cy="921657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bliqueTopLeft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6600" b="1" dirty="0" smtClean="0">
                <a:ln w="28575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Oops! Wrong Answer!</a:t>
            </a:r>
            <a:endParaRPr lang="en-GB" sz="6600" b="1" dirty="0">
              <a:ln w="28575"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11006487" y="2185523"/>
            <a:ext cx="1051560" cy="1051560"/>
          </a:xfrm>
          <a:prstGeom prst="ellipse">
            <a:avLst/>
          </a:prstGeom>
          <a:solidFill>
            <a:srgbClr val="33FA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ln w="3175">
                <a:solidFill>
                  <a:schemeClr val="tx1"/>
                </a:solidFill>
              </a:ln>
              <a:latin typeface="Freestyle Script" panose="030804020302050B0404" pitchFamily="66" charset="0"/>
            </a:endParaRPr>
          </a:p>
        </p:txBody>
      </p:sp>
      <p:sp>
        <p:nvSpPr>
          <p:cNvPr id="5" name="TextBox 4">
            <a:hlinkClick r:id="" action="ppaction://hlinkshowjump?jump=previousslide"/>
          </p:cNvPr>
          <p:cNvSpPr txBox="1"/>
          <p:nvPr/>
        </p:nvSpPr>
        <p:spPr>
          <a:xfrm>
            <a:off x="10749692" y="2185523"/>
            <a:ext cx="15651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ckerli One" panose="02000503000000020003" pitchFamily="2" charset="0"/>
              </a:rPr>
              <a:t>Try Again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7" name="TextBox 6">
            <a:hlinkClick r:id="" action="ppaction://hlinkshowjump?jump=previousslide"/>
          </p:cNvPr>
          <p:cNvSpPr txBox="1"/>
          <p:nvPr/>
        </p:nvSpPr>
        <p:spPr>
          <a:xfrm>
            <a:off x="11035356" y="2126042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here to 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8" name="Oval 7">
            <a:hlinkClick r:id="rId4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9" name="TextBox 8">
            <a:hlinkClick r:id="rId4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373358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fracture"/>
        <p:sndAc>
          <p:stSnd>
            <p:snd r:embed="rId2" name="explode.wav"/>
          </p:stSnd>
        </p:sndAc>
      </p:transition>
    </mc:Choice>
    <mc:Fallback>
      <p:transition spd="slow">
        <p:fade/>
        <p:sndAc>
          <p:stSnd>
            <p:snd r:embed="rId2" name="explod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10953951" y="2264684"/>
            <a:ext cx="1051560" cy="1051560"/>
          </a:xfrm>
          <a:prstGeom prst="ellipse">
            <a:avLst/>
          </a:prstGeom>
          <a:solidFill>
            <a:srgbClr val="FF0066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ln w="3175">
                <a:solidFill>
                  <a:schemeClr val="bg1">
                    <a:lumMod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hlinkClick r:id="" action="ppaction://hlinkshowjump?jump=nextslide"/>
          </p:cNvPr>
          <p:cNvSpPr txBox="1"/>
          <p:nvPr/>
        </p:nvSpPr>
        <p:spPr>
          <a:xfrm>
            <a:off x="10666014" y="2313410"/>
            <a:ext cx="15684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Next Question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580165" y="5430837"/>
            <a:ext cx="9664071" cy="1325563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bliqueTopLeft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6600" b="1" dirty="0" smtClean="0">
                <a:ln w="28575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Yeah! You get a star! </a:t>
            </a:r>
            <a:endParaRPr lang="en-GB" sz="6600" b="1" dirty="0">
              <a:ln w="28575"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hlinkClick r:id="" action="ppaction://hlinkshowjump?jump=nextslide"/>
          </p:cNvPr>
          <p:cNvSpPr txBox="1"/>
          <p:nvPr/>
        </p:nvSpPr>
        <p:spPr>
          <a:xfrm>
            <a:off x="10978023" y="2160969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here to the 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9" name="Oval 8">
            <a:hlinkClick r:id="rId4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1689050"/>
      </p:ext>
    </p:extLst>
  </p:cSld>
  <p:clrMapOvr>
    <a:masterClrMapping/>
  </p:clrMapOvr>
  <p:transition>
    <p:blinds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Oval 4"/>
          <p:cNvSpPr>
            <a:spLocks noChangeArrowheads="1"/>
          </p:cNvSpPr>
          <p:nvPr/>
        </p:nvSpPr>
        <p:spPr bwMode="auto">
          <a:xfrm>
            <a:off x="2438400" y="0"/>
            <a:ext cx="7848600" cy="6858000"/>
          </a:xfrm>
          <a:prstGeom prst="ellipse">
            <a:avLst/>
          </a:prstGeom>
          <a:solidFill>
            <a:srgbClr val="FFFF00"/>
          </a:solidFill>
          <a:ln w="76200" cmpd="tri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4102" name="Line 6"/>
          <p:cNvSpPr>
            <a:spLocks noChangeShapeType="1"/>
          </p:cNvSpPr>
          <p:nvPr/>
        </p:nvSpPr>
        <p:spPr bwMode="auto">
          <a:xfrm>
            <a:off x="2438400" y="3462339"/>
            <a:ext cx="78486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3" name="Line 7"/>
          <p:cNvSpPr>
            <a:spLocks noChangeShapeType="1"/>
          </p:cNvSpPr>
          <p:nvPr/>
        </p:nvSpPr>
        <p:spPr bwMode="auto">
          <a:xfrm>
            <a:off x="6477000" y="0"/>
            <a:ext cx="0" cy="6858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4" name="Line 8"/>
          <p:cNvSpPr>
            <a:spLocks noChangeShapeType="1"/>
          </p:cNvSpPr>
          <p:nvPr/>
        </p:nvSpPr>
        <p:spPr bwMode="auto">
          <a:xfrm flipV="1">
            <a:off x="3352800" y="1371600"/>
            <a:ext cx="6172200" cy="4191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5" name="Line 9"/>
          <p:cNvSpPr>
            <a:spLocks noChangeShapeType="1"/>
          </p:cNvSpPr>
          <p:nvPr/>
        </p:nvSpPr>
        <p:spPr bwMode="auto">
          <a:xfrm flipH="1" flipV="1">
            <a:off x="3505200" y="1066800"/>
            <a:ext cx="5715000" cy="4648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8" name="Oval 12"/>
          <p:cNvSpPr>
            <a:spLocks noChangeArrowheads="1"/>
          </p:cNvSpPr>
          <p:nvPr/>
        </p:nvSpPr>
        <p:spPr bwMode="auto">
          <a:xfrm>
            <a:off x="4876800" y="609600"/>
            <a:ext cx="1295400" cy="1295400"/>
          </a:xfrm>
          <a:prstGeom prst="ellipse">
            <a:avLst/>
          </a:prstGeom>
          <a:solidFill>
            <a:srgbClr val="FF00FF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4109" name="Oval 13"/>
          <p:cNvSpPr>
            <a:spLocks noChangeArrowheads="1"/>
          </p:cNvSpPr>
          <p:nvPr/>
        </p:nvSpPr>
        <p:spPr bwMode="auto">
          <a:xfrm>
            <a:off x="6934200" y="609600"/>
            <a:ext cx="1295400" cy="1295400"/>
          </a:xfrm>
          <a:prstGeom prst="ellipse">
            <a:avLst/>
          </a:prstGeom>
          <a:solidFill>
            <a:srgbClr val="00FF00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4110" name="Oval 14"/>
          <p:cNvSpPr>
            <a:spLocks noChangeArrowheads="1"/>
          </p:cNvSpPr>
          <p:nvPr/>
        </p:nvSpPr>
        <p:spPr bwMode="auto">
          <a:xfrm>
            <a:off x="8458200" y="2057400"/>
            <a:ext cx="1295400" cy="1295400"/>
          </a:xfrm>
          <a:prstGeom prst="ellipse">
            <a:avLst/>
          </a:prstGeom>
          <a:solidFill>
            <a:srgbClr val="33CCCC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4111" name="Oval 15"/>
          <p:cNvSpPr>
            <a:spLocks noChangeArrowheads="1"/>
          </p:cNvSpPr>
          <p:nvPr/>
        </p:nvSpPr>
        <p:spPr bwMode="auto">
          <a:xfrm>
            <a:off x="8458200" y="3657600"/>
            <a:ext cx="1295400" cy="12954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4112" name="Oval 16"/>
          <p:cNvSpPr>
            <a:spLocks noChangeArrowheads="1"/>
          </p:cNvSpPr>
          <p:nvPr/>
        </p:nvSpPr>
        <p:spPr bwMode="auto">
          <a:xfrm>
            <a:off x="6781800" y="4876800"/>
            <a:ext cx="1295400" cy="1295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5</a:t>
            </a:r>
          </a:p>
        </p:txBody>
      </p:sp>
      <p:sp>
        <p:nvSpPr>
          <p:cNvPr id="4113" name="Oval 17"/>
          <p:cNvSpPr>
            <a:spLocks noChangeArrowheads="1"/>
          </p:cNvSpPr>
          <p:nvPr/>
        </p:nvSpPr>
        <p:spPr bwMode="auto">
          <a:xfrm>
            <a:off x="4800600" y="4876800"/>
            <a:ext cx="1295400" cy="1295400"/>
          </a:xfrm>
          <a:prstGeom prst="ellipse">
            <a:avLst/>
          </a:prstGeom>
          <a:solidFill>
            <a:srgbClr val="9933FF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6</a:t>
            </a:r>
          </a:p>
        </p:txBody>
      </p:sp>
      <p:sp>
        <p:nvSpPr>
          <p:cNvPr id="4114" name="Oval 18"/>
          <p:cNvSpPr>
            <a:spLocks noChangeArrowheads="1"/>
          </p:cNvSpPr>
          <p:nvPr/>
        </p:nvSpPr>
        <p:spPr bwMode="auto">
          <a:xfrm>
            <a:off x="3124200" y="3581400"/>
            <a:ext cx="1295400" cy="1295400"/>
          </a:xfrm>
          <a:prstGeom prst="ellipse">
            <a:avLst/>
          </a:prstGeom>
          <a:solidFill>
            <a:srgbClr val="FF9900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7</a:t>
            </a:r>
          </a:p>
        </p:txBody>
      </p:sp>
      <p:sp>
        <p:nvSpPr>
          <p:cNvPr id="4115" name="Oval 19"/>
          <p:cNvSpPr>
            <a:spLocks noChangeArrowheads="1"/>
          </p:cNvSpPr>
          <p:nvPr/>
        </p:nvSpPr>
        <p:spPr bwMode="auto">
          <a:xfrm>
            <a:off x="3276600" y="1981200"/>
            <a:ext cx="1295400" cy="1295400"/>
          </a:xfrm>
          <a:prstGeom prst="ellipse">
            <a:avLst/>
          </a:prstGeom>
          <a:solidFill>
            <a:srgbClr val="3366FF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8</a:t>
            </a:r>
          </a:p>
        </p:txBody>
      </p:sp>
      <p:sp>
        <p:nvSpPr>
          <p:cNvPr id="4116" name="AutoShape 20"/>
          <p:cNvSpPr>
            <a:spLocks noChangeArrowheads="1"/>
          </p:cNvSpPr>
          <p:nvPr/>
        </p:nvSpPr>
        <p:spPr bwMode="auto">
          <a:xfrm>
            <a:off x="6096000" y="1066800"/>
            <a:ext cx="838200" cy="2514600"/>
          </a:xfrm>
          <a:prstGeom prst="upArrow">
            <a:avLst>
              <a:gd name="adj1" fmla="val 50000"/>
              <a:gd name="adj2" fmla="val 75000"/>
            </a:avLst>
          </a:prstGeom>
          <a:solidFill>
            <a:srgbClr val="660066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vert="eaVert" wrap="none" anchor="ctr"/>
          <a:lstStyle/>
          <a:p>
            <a:endParaRPr lang="en-GB"/>
          </a:p>
        </p:txBody>
      </p:sp>
      <p:sp>
        <p:nvSpPr>
          <p:cNvPr id="4117" name="AutoShape 21">
            <a:hlinkClick r:id="" action="ppaction://hlinkshowjump?jump=nextslide" highlightClick="1">
              <a:snd r:embed="rId3" name="Drum Roll (snare).wav"/>
            </a:hlinkClick>
          </p:cNvPr>
          <p:cNvSpPr>
            <a:spLocks noChangeArrowheads="1"/>
          </p:cNvSpPr>
          <p:nvPr/>
        </p:nvSpPr>
        <p:spPr bwMode="auto">
          <a:xfrm>
            <a:off x="1600200" y="5715000"/>
            <a:ext cx="1752600" cy="990600"/>
          </a:xfrm>
          <a:prstGeom prst="actionButtonBlank">
            <a:avLst/>
          </a:prstGeom>
          <a:solidFill>
            <a:srgbClr val="AAFF44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4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SPIN</a:t>
            </a:r>
          </a:p>
        </p:txBody>
      </p:sp>
    </p:spTree>
    <p:extLst>
      <p:ext uri="{BB962C8B-B14F-4D97-AF65-F5344CB8AC3E}">
        <p14:creationId xmlns:p14="http://schemas.microsoft.com/office/powerpoint/2010/main" val="2548226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Oval 2"/>
          <p:cNvSpPr>
            <a:spLocks noChangeArrowheads="1"/>
          </p:cNvSpPr>
          <p:nvPr/>
        </p:nvSpPr>
        <p:spPr bwMode="auto">
          <a:xfrm>
            <a:off x="2438400" y="0"/>
            <a:ext cx="7848600" cy="6858000"/>
          </a:xfrm>
          <a:prstGeom prst="ellipse">
            <a:avLst/>
          </a:prstGeom>
          <a:solidFill>
            <a:srgbClr val="FFFF00"/>
          </a:solidFill>
          <a:ln w="76200" cmpd="tri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endParaRPr lang="en-GB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4579" name="Line 3"/>
          <p:cNvSpPr>
            <a:spLocks noChangeShapeType="1"/>
          </p:cNvSpPr>
          <p:nvPr/>
        </p:nvSpPr>
        <p:spPr bwMode="auto">
          <a:xfrm>
            <a:off x="2438400" y="3462339"/>
            <a:ext cx="78486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4580" name="Line 4"/>
          <p:cNvSpPr>
            <a:spLocks noChangeShapeType="1"/>
          </p:cNvSpPr>
          <p:nvPr/>
        </p:nvSpPr>
        <p:spPr bwMode="auto">
          <a:xfrm>
            <a:off x="6477000" y="0"/>
            <a:ext cx="0" cy="6858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4581" name="Line 5"/>
          <p:cNvSpPr>
            <a:spLocks noChangeShapeType="1"/>
          </p:cNvSpPr>
          <p:nvPr/>
        </p:nvSpPr>
        <p:spPr bwMode="auto">
          <a:xfrm flipV="1">
            <a:off x="3352800" y="1371600"/>
            <a:ext cx="6172200" cy="4191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4582" name="Line 6"/>
          <p:cNvSpPr>
            <a:spLocks noChangeShapeType="1"/>
          </p:cNvSpPr>
          <p:nvPr/>
        </p:nvSpPr>
        <p:spPr bwMode="auto">
          <a:xfrm flipH="1" flipV="1">
            <a:off x="3505200" y="1066800"/>
            <a:ext cx="5715000" cy="4648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4583" name="Oval 7"/>
          <p:cNvSpPr>
            <a:spLocks noChangeArrowheads="1"/>
          </p:cNvSpPr>
          <p:nvPr/>
        </p:nvSpPr>
        <p:spPr bwMode="auto">
          <a:xfrm>
            <a:off x="4876800" y="609600"/>
            <a:ext cx="1295400" cy="1295400"/>
          </a:xfrm>
          <a:prstGeom prst="ellipse">
            <a:avLst/>
          </a:prstGeom>
          <a:solidFill>
            <a:srgbClr val="FF00FF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24584" name="Oval 8"/>
          <p:cNvSpPr>
            <a:spLocks noChangeArrowheads="1"/>
          </p:cNvSpPr>
          <p:nvPr/>
        </p:nvSpPr>
        <p:spPr bwMode="auto">
          <a:xfrm>
            <a:off x="6934200" y="609600"/>
            <a:ext cx="1295400" cy="1295400"/>
          </a:xfrm>
          <a:prstGeom prst="ellipse">
            <a:avLst/>
          </a:prstGeom>
          <a:solidFill>
            <a:srgbClr val="00FF0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24585" name="Oval 9"/>
          <p:cNvSpPr>
            <a:spLocks noChangeArrowheads="1"/>
          </p:cNvSpPr>
          <p:nvPr/>
        </p:nvSpPr>
        <p:spPr bwMode="auto">
          <a:xfrm>
            <a:off x="8458200" y="2057400"/>
            <a:ext cx="1295400" cy="1295400"/>
          </a:xfrm>
          <a:prstGeom prst="ellipse">
            <a:avLst/>
          </a:prstGeom>
          <a:solidFill>
            <a:srgbClr val="33CCCC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24586" name="Oval 10"/>
          <p:cNvSpPr>
            <a:spLocks noChangeArrowheads="1"/>
          </p:cNvSpPr>
          <p:nvPr/>
        </p:nvSpPr>
        <p:spPr bwMode="auto">
          <a:xfrm>
            <a:off x="8458200" y="3657600"/>
            <a:ext cx="1295400" cy="12954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24587" name="Oval 11"/>
          <p:cNvSpPr>
            <a:spLocks noChangeArrowheads="1"/>
          </p:cNvSpPr>
          <p:nvPr/>
        </p:nvSpPr>
        <p:spPr bwMode="auto">
          <a:xfrm>
            <a:off x="6781800" y="4876800"/>
            <a:ext cx="1295400" cy="1295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5</a:t>
            </a:r>
          </a:p>
        </p:txBody>
      </p:sp>
      <p:sp>
        <p:nvSpPr>
          <p:cNvPr id="24588" name="Oval 12"/>
          <p:cNvSpPr>
            <a:spLocks noChangeArrowheads="1"/>
          </p:cNvSpPr>
          <p:nvPr/>
        </p:nvSpPr>
        <p:spPr bwMode="auto">
          <a:xfrm>
            <a:off x="4800600" y="4876800"/>
            <a:ext cx="1295400" cy="1295400"/>
          </a:xfrm>
          <a:prstGeom prst="ellipse">
            <a:avLst/>
          </a:prstGeom>
          <a:solidFill>
            <a:srgbClr val="9933FF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6</a:t>
            </a:r>
          </a:p>
        </p:txBody>
      </p:sp>
      <p:sp>
        <p:nvSpPr>
          <p:cNvPr id="24589" name="Oval 13"/>
          <p:cNvSpPr>
            <a:spLocks noChangeArrowheads="1"/>
          </p:cNvSpPr>
          <p:nvPr/>
        </p:nvSpPr>
        <p:spPr bwMode="auto">
          <a:xfrm>
            <a:off x="3124200" y="3581400"/>
            <a:ext cx="1295400" cy="1295400"/>
          </a:xfrm>
          <a:prstGeom prst="ellipse">
            <a:avLst/>
          </a:prstGeom>
          <a:solidFill>
            <a:srgbClr val="FF990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7</a:t>
            </a:r>
          </a:p>
        </p:txBody>
      </p:sp>
      <p:sp>
        <p:nvSpPr>
          <p:cNvPr id="24590" name="Oval 14"/>
          <p:cNvSpPr>
            <a:spLocks noChangeArrowheads="1"/>
          </p:cNvSpPr>
          <p:nvPr/>
        </p:nvSpPr>
        <p:spPr bwMode="auto">
          <a:xfrm>
            <a:off x="3276600" y="1981200"/>
            <a:ext cx="1295400" cy="1295400"/>
          </a:xfrm>
          <a:prstGeom prst="ellipse">
            <a:avLst/>
          </a:prstGeom>
          <a:solidFill>
            <a:srgbClr val="3366FF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8</a:t>
            </a:r>
          </a:p>
        </p:txBody>
      </p:sp>
      <p:sp>
        <p:nvSpPr>
          <p:cNvPr id="24591" name="AutoShape 15"/>
          <p:cNvSpPr>
            <a:spLocks noChangeArrowheads="1"/>
          </p:cNvSpPr>
          <p:nvPr/>
        </p:nvSpPr>
        <p:spPr bwMode="auto">
          <a:xfrm rot="20070564">
            <a:off x="5638800" y="1295400"/>
            <a:ext cx="838200" cy="2514600"/>
          </a:xfrm>
          <a:prstGeom prst="upArrow">
            <a:avLst>
              <a:gd name="adj1" fmla="val 50000"/>
              <a:gd name="adj2" fmla="val 75000"/>
            </a:avLst>
          </a:prstGeom>
          <a:solidFill>
            <a:srgbClr val="660066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vert="eaVert" wrap="none" anchor="ctr"/>
          <a:lstStyle/>
          <a:p>
            <a:endParaRPr lang="en-GB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8" name="Action Button: Help 17">
            <a:hlinkClick r:id="" action="ppaction://hlinkshowjump?jump=nextslide" highlightClick="1"/>
          </p:cNvPr>
          <p:cNvSpPr/>
          <p:nvPr/>
        </p:nvSpPr>
        <p:spPr>
          <a:xfrm>
            <a:off x="9429750" y="5672139"/>
            <a:ext cx="1790700" cy="990600"/>
          </a:xfrm>
          <a:prstGeom prst="actionButtonHelp">
            <a:avLst/>
          </a:prstGeom>
          <a:solidFill>
            <a:srgbClr val="33FA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7260397"/>
      </p:ext>
    </p:extLst>
  </p:cSld>
  <p:clrMapOvr>
    <a:masterClrMapping/>
  </p:clrMapOvr>
  <p:transition spd="slow"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ded Corner 2"/>
          <p:cNvSpPr/>
          <p:nvPr/>
        </p:nvSpPr>
        <p:spPr>
          <a:xfrm>
            <a:off x="1378855" y="972457"/>
            <a:ext cx="9281160" cy="5431536"/>
          </a:xfrm>
          <a:prstGeom prst="foldedCorner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FF0066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bliqueTop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1455649" y="1665333"/>
            <a:ext cx="8904849" cy="17543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err="1" smtClean="0">
                <a:latin typeface="Century Gothic" panose="020B0502020202020204" pitchFamily="34" charset="0"/>
              </a:rPr>
              <a:t>Mr</a:t>
            </a:r>
            <a:r>
              <a:rPr lang="en-US" sz="3600" b="1" dirty="0" smtClean="0">
                <a:latin typeface="Century Gothic" panose="020B0502020202020204" pitchFamily="34" charset="0"/>
              </a:rPr>
              <a:t> and </a:t>
            </a:r>
            <a:r>
              <a:rPr lang="en-US" sz="3600" b="1" dirty="0" err="1" smtClean="0">
                <a:latin typeface="Century Gothic" panose="020B0502020202020204" pitchFamily="34" charset="0"/>
              </a:rPr>
              <a:t>Mrs</a:t>
            </a:r>
            <a:r>
              <a:rPr lang="en-US" sz="3600" b="1" dirty="0" smtClean="0">
                <a:latin typeface="Century Gothic" panose="020B0502020202020204" pitchFamily="34" charset="0"/>
              </a:rPr>
              <a:t> Lim has a cute baby boy. The cute baby boy is ______.</a:t>
            </a:r>
          </a:p>
          <a:p>
            <a:pPr algn="just"/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1527135" y="3530900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a.	hers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1527135" y="4137647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b.	theirs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7" name="TextBox 6">
            <a:hlinkClick r:id="" action="ppaction://hlinkshowjump?jump=nextslide"/>
          </p:cNvPr>
          <p:cNvSpPr txBox="1"/>
          <p:nvPr/>
        </p:nvSpPr>
        <p:spPr>
          <a:xfrm>
            <a:off x="1527134" y="4765395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c.	ours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hlinkClick r:id="" action="ppaction://hlinkshowjump?jump=nextslide"/>
          </p:cNvPr>
          <p:cNvSpPr txBox="1"/>
          <p:nvPr/>
        </p:nvSpPr>
        <p:spPr>
          <a:xfrm>
            <a:off x="1527134" y="5302364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d.	mine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359228" y="522513"/>
            <a:ext cx="7199812" cy="828945"/>
          </a:xfrm>
          <a:prstGeom prst="rect">
            <a:avLst/>
          </a:prstGeom>
          <a:solidFill>
            <a:srgbClr val="73FF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Question for Group </a:t>
            </a:r>
            <a:endParaRPr lang="en-GB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5" name="Oval 7"/>
          <p:cNvSpPr>
            <a:spLocks noChangeArrowheads="1"/>
          </p:cNvSpPr>
          <p:nvPr/>
        </p:nvSpPr>
        <p:spPr bwMode="auto">
          <a:xfrm>
            <a:off x="6618514" y="144961"/>
            <a:ext cx="1295400" cy="1295400"/>
          </a:xfrm>
          <a:prstGeom prst="ellipse">
            <a:avLst/>
          </a:prstGeom>
          <a:solidFill>
            <a:srgbClr val="FF00FF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12" name="Oval 11">
            <a:hlinkClick r:id="rId5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3" name="TextBox 12">
            <a:hlinkClick r:id="rId5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938655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001487" y="5834743"/>
            <a:ext cx="10242750" cy="921657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bliqueTopLeft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6600" b="1" dirty="0" smtClean="0">
                <a:ln w="28575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Oops! Wrong Answer!</a:t>
            </a:r>
            <a:endParaRPr lang="en-GB" sz="6600" b="1" dirty="0">
              <a:ln w="28575"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11006487" y="2185523"/>
            <a:ext cx="1051560" cy="1051560"/>
          </a:xfrm>
          <a:prstGeom prst="ellipse">
            <a:avLst/>
          </a:prstGeom>
          <a:solidFill>
            <a:srgbClr val="33FA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ln w="3175">
                <a:solidFill>
                  <a:schemeClr val="tx1"/>
                </a:solidFill>
              </a:ln>
              <a:latin typeface="Freestyle Script" panose="030804020302050B0404" pitchFamily="66" charset="0"/>
            </a:endParaRPr>
          </a:p>
        </p:txBody>
      </p:sp>
      <p:sp>
        <p:nvSpPr>
          <p:cNvPr id="5" name="TextBox 4">
            <a:hlinkClick r:id="" action="ppaction://hlinkshowjump?jump=previousslide"/>
          </p:cNvPr>
          <p:cNvSpPr txBox="1"/>
          <p:nvPr/>
        </p:nvSpPr>
        <p:spPr>
          <a:xfrm>
            <a:off x="10749692" y="2185523"/>
            <a:ext cx="15651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ckerli One" panose="02000503000000020003" pitchFamily="2" charset="0"/>
              </a:rPr>
              <a:t>Try Again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7" name="TextBox 6">
            <a:hlinkClick r:id="" action="ppaction://hlinkshowjump?jump=previousslide"/>
          </p:cNvPr>
          <p:cNvSpPr txBox="1"/>
          <p:nvPr/>
        </p:nvSpPr>
        <p:spPr>
          <a:xfrm>
            <a:off x="11035356" y="2126042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here to 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8" name="Oval 7">
            <a:hlinkClick r:id="rId4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9" name="TextBox 8">
            <a:hlinkClick r:id="rId4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016056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fracture"/>
        <p:sndAc>
          <p:stSnd>
            <p:snd r:embed="rId2" name="explode.wav"/>
          </p:stSnd>
        </p:sndAc>
      </p:transition>
    </mc:Choice>
    <mc:Fallback>
      <p:transition spd="slow">
        <p:fade/>
        <p:sndAc>
          <p:stSnd>
            <p:snd r:embed="rId2" name="explod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 b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hlinkClick r:id="rId3" action="ppaction://hlinksldjump"/>
          </p:cNvPr>
          <p:cNvSpPr/>
          <p:nvPr/>
        </p:nvSpPr>
        <p:spPr>
          <a:xfrm>
            <a:off x="869652" y="508319"/>
            <a:ext cx="2286000" cy="2286000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8139" r="-5523"/>
            </a:stretch>
          </a:blip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>
            <a:hlinkClick r:id="rId5" action="ppaction://hlinksldjump"/>
          </p:cNvPr>
          <p:cNvSpPr/>
          <p:nvPr/>
        </p:nvSpPr>
        <p:spPr>
          <a:xfrm>
            <a:off x="3966212" y="507774"/>
            <a:ext cx="2286000" cy="2286000"/>
          </a:xfrm>
          <a:prstGeom prst="ellipse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2676" t="-583" r="-4359" b="583"/>
            </a:stretch>
          </a:blip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>
            <a:hlinkClick r:id="rId7" action="ppaction://hlinksldjump"/>
          </p:cNvPr>
          <p:cNvSpPr/>
          <p:nvPr/>
        </p:nvSpPr>
        <p:spPr>
          <a:xfrm>
            <a:off x="7132465" y="504294"/>
            <a:ext cx="2286000" cy="2286000"/>
          </a:xfrm>
          <a:prstGeom prst="ellipse">
            <a:avLst/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>
            <a:hlinkClick r:id="rId9" action="ppaction://hlinksldjump"/>
          </p:cNvPr>
          <p:cNvSpPr/>
          <p:nvPr/>
        </p:nvSpPr>
        <p:spPr>
          <a:xfrm>
            <a:off x="60073" y="3876764"/>
            <a:ext cx="2286000" cy="2286000"/>
          </a:xfrm>
          <a:prstGeom prst="ellipse">
            <a:avLst/>
          </a:prstGeom>
          <a:blipFill dpi="0"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>
            <a:hlinkClick r:id="rId11" action="ppaction://hlinksldjump"/>
          </p:cNvPr>
          <p:cNvSpPr/>
          <p:nvPr/>
        </p:nvSpPr>
        <p:spPr>
          <a:xfrm>
            <a:off x="2729749" y="3876764"/>
            <a:ext cx="2286000" cy="2286000"/>
          </a:xfrm>
          <a:prstGeom prst="ellipse">
            <a:avLst/>
          </a:prstGeom>
          <a:blipFill dpi="0"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741" t="-224" r="-12211" b="-16894"/>
            </a:stretch>
          </a:blip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Oval 19">
            <a:hlinkClick r:id="rId13" action="ppaction://hlinksldjump"/>
          </p:cNvPr>
          <p:cNvSpPr/>
          <p:nvPr/>
        </p:nvSpPr>
        <p:spPr>
          <a:xfrm>
            <a:off x="5585344" y="3876764"/>
            <a:ext cx="2286000" cy="2286000"/>
          </a:xfrm>
          <a:prstGeom prst="ellipse">
            <a:avLst/>
          </a:prstGeom>
          <a:blipFill dpi="0"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325" t="-8962" r="-13375"/>
            </a:stretch>
          </a:blip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20">
            <a:hlinkClick r:id="rId15" action="ppaction://hlinksldjump"/>
          </p:cNvPr>
          <p:cNvSpPr/>
          <p:nvPr/>
        </p:nvSpPr>
        <p:spPr>
          <a:xfrm>
            <a:off x="8439034" y="3876764"/>
            <a:ext cx="2286000" cy="2286000"/>
          </a:xfrm>
          <a:prstGeom prst="ellipse">
            <a:avLst/>
          </a:prstGeom>
          <a:blipFill dpi="0" rotWithShape="1"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163" r="-31977"/>
            </a:stretch>
          </a:blip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extBox 21">
            <a:hlinkClick r:id="rId3" action="ppaction://hlinksldjump"/>
          </p:cNvPr>
          <p:cNvSpPr txBox="1"/>
          <p:nvPr/>
        </p:nvSpPr>
        <p:spPr>
          <a:xfrm rot="19935765">
            <a:off x="705748" y="393879"/>
            <a:ext cx="2121507" cy="1690015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0955430"/>
              </a:avLst>
            </a:prstTxWarp>
            <a:spAutoFit/>
          </a:bodyPr>
          <a:lstStyle/>
          <a:p>
            <a:pPr algn="ctr"/>
            <a:r>
              <a:rPr lang="en-GB" sz="2000" b="1" dirty="0" smtClean="0">
                <a:solidFill>
                  <a:schemeClr val="bg1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Click on the pictures for more examples!</a:t>
            </a:r>
            <a:endParaRPr lang="en-GB" sz="2000" b="1" dirty="0">
              <a:solidFill>
                <a:schemeClr val="bg1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3" name="Rectangle 22">
            <a:hlinkClick r:id="rId3" action="ppaction://hlinksldjump"/>
          </p:cNvPr>
          <p:cNvSpPr/>
          <p:nvPr/>
        </p:nvSpPr>
        <p:spPr>
          <a:xfrm>
            <a:off x="1106171" y="2480488"/>
            <a:ext cx="1714500" cy="472440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b="1" dirty="0" smtClean="0"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I</a:t>
            </a:r>
            <a:endParaRPr lang="en-GB" sz="3600" b="1" dirty="0">
              <a:ln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4" name="Rectangle 23">
            <a:hlinkClick r:id="rId5" action="ppaction://hlinksldjump"/>
          </p:cNvPr>
          <p:cNvSpPr/>
          <p:nvPr/>
        </p:nvSpPr>
        <p:spPr>
          <a:xfrm>
            <a:off x="4231842" y="2480488"/>
            <a:ext cx="1714500" cy="47244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 smtClean="0"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You</a:t>
            </a:r>
            <a:endParaRPr lang="en-GB" sz="3200" b="1" dirty="0">
              <a:ln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5" name="Rectangle 24">
            <a:hlinkClick r:id="rId7" action="ppaction://hlinksldjump"/>
          </p:cNvPr>
          <p:cNvSpPr/>
          <p:nvPr/>
        </p:nvSpPr>
        <p:spPr>
          <a:xfrm>
            <a:off x="7457314" y="2480488"/>
            <a:ext cx="1714500" cy="47244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 smtClean="0">
                <a:ln w="3175"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He</a:t>
            </a:r>
            <a:endParaRPr lang="en-GB" sz="3200" b="1" dirty="0">
              <a:ln w="3175">
                <a:solidFill>
                  <a:schemeClr val="tx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6" name="Rectangle 25">
            <a:hlinkClick r:id="rId9" action="ppaction://hlinksldjump"/>
          </p:cNvPr>
          <p:cNvSpPr/>
          <p:nvPr/>
        </p:nvSpPr>
        <p:spPr>
          <a:xfrm>
            <a:off x="443749" y="5941346"/>
            <a:ext cx="1714500" cy="457638"/>
          </a:xfrm>
          <a:prstGeom prst="rect">
            <a:avLst/>
          </a:prstGeom>
          <a:solidFill>
            <a:srgbClr val="F09AAC"/>
          </a:solidFill>
          <a:ln>
            <a:noFill/>
          </a:ln>
          <a:effectLst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 smtClean="0"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She</a:t>
            </a:r>
            <a:endParaRPr lang="en-GB" sz="3200" b="1" dirty="0">
              <a:ln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7" name="Rectangle 26">
            <a:hlinkClick r:id="rId11" action="ppaction://hlinksldjump"/>
          </p:cNvPr>
          <p:cNvSpPr/>
          <p:nvPr/>
        </p:nvSpPr>
        <p:spPr>
          <a:xfrm>
            <a:off x="3013594" y="5874797"/>
            <a:ext cx="1714500" cy="47244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 smtClean="0"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We</a:t>
            </a:r>
            <a:endParaRPr lang="en-GB" sz="3200" b="1" dirty="0">
              <a:ln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8" name="Rectangle 27">
            <a:hlinkClick r:id="rId13" action="ppaction://hlinksldjump"/>
          </p:cNvPr>
          <p:cNvSpPr/>
          <p:nvPr/>
        </p:nvSpPr>
        <p:spPr>
          <a:xfrm>
            <a:off x="5871094" y="5926544"/>
            <a:ext cx="1714500" cy="472440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 smtClean="0"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They</a:t>
            </a:r>
            <a:endParaRPr lang="en-GB" sz="3200" b="1" dirty="0">
              <a:ln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9" name="Rectangle 28">
            <a:hlinkClick r:id="rId15" action="ppaction://hlinksldjump"/>
          </p:cNvPr>
          <p:cNvSpPr/>
          <p:nvPr/>
        </p:nvSpPr>
        <p:spPr>
          <a:xfrm>
            <a:off x="8724784" y="5874797"/>
            <a:ext cx="1714500" cy="47244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 smtClean="0"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It</a:t>
            </a:r>
            <a:endParaRPr lang="en-GB" sz="3200" b="1" dirty="0">
              <a:ln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51" name="Oval 50">
            <a:hlinkClick r:id="rId17" action="ppaction://hlinksldjump"/>
          </p:cNvPr>
          <p:cNvSpPr/>
          <p:nvPr/>
        </p:nvSpPr>
        <p:spPr>
          <a:xfrm>
            <a:off x="10924483" y="87312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52" name="TextBox 51">
            <a:hlinkClick r:id="rId17" action="ppaction://hlinksldjump"/>
          </p:cNvPr>
          <p:cNvSpPr txBox="1"/>
          <p:nvPr/>
        </p:nvSpPr>
        <p:spPr>
          <a:xfrm>
            <a:off x="10842479" y="110651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53" name="Oval 52">
            <a:hlinkClick r:id="" action="ppaction://hlinkshowjump?jump=previousslide"/>
          </p:cNvPr>
          <p:cNvSpPr/>
          <p:nvPr/>
        </p:nvSpPr>
        <p:spPr>
          <a:xfrm>
            <a:off x="10957088" y="2415263"/>
            <a:ext cx="1051560" cy="1051560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ln w="3175">
                <a:solidFill>
                  <a:schemeClr val="tx1"/>
                </a:solidFill>
              </a:ln>
              <a:latin typeface="Freestyle Script" panose="030804020302050B0404" pitchFamily="66" charset="0"/>
            </a:endParaRPr>
          </a:p>
        </p:txBody>
      </p:sp>
      <p:sp>
        <p:nvSpPr>
          <p:cNvPr id="54" name="TextBox 53">
            <a:hlinkClick r:id="" action="ppaction://hlinkshowjump?jump=previousslide"/>
          </p:cNvPr>
          <p:cNvSpPr txBox="1"/>
          <p:nvPr/>
        </p:nvSpPr>
        <p:spPr>
          <a:xfrm>
            <a:off x="10682438" y="2516878"/>
            <a:ext cx="15651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ckerli One" panose="02000503000000020003" pitchFamily="2" charset="0"/>
              </a:rPr>
              <a:t>Previous Page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57" name="TextBox 56">
            <a:hlinkClick r:id="rId18" action="ppaction://hlinksldjump"/>
          </p:cNvPr>
          <p:cNvSpPr txBox="1"/>
          <p:nvPr/>
        </p:nvSpPr>
        <p:spPr>
          <a:xfrm>
            <a:off x="10659748" y="4999253"/>
            <a:ext cx="164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solidFill>
                  <a:sysClr val="windowText" lastClr="000000"/>
                </a:solidFill>
                <a:latin typeface="Century Gothic" panose="020B0502020202020204" pitchFamily="34" charset="0"/>
              </a:rPr>
              <a:t>t</a:t>
            </a:r>
            <a:r>
              <a:rPr lang="en-GB" sz="1600" dirty="0" smtClean="0">
                <a:solidFill>
                  <a:sysClr val="windowText" lastClr="000000"/>
                </a:solidFill>
                <a:latin typeface="Century Gothic" panose="020B0502020202020204" pitchFamily="34" charset="0"/>
              </a:rPr>
              <a:t>ypes of</a:t>
            </a:r>
            <a:endParaRPr lang="en-GB" sz="1600" dirty="0">
              <a:solidFill>
                <a:sysClr val="windowText" lastClr="0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31" name="Oval 30">
            <a:hlinkClick r:id="rId19" action="ppaction://hlinksldjump"/>
          </p:cNvPr>
          <p:cNvSpPr/>
          <p:nvPr/>
        </p:nvSpPr>
        <p:spPr>
          <a:xfrm>
            <a:off x="11041452" y="3706816"/>
            <a:ext cx="1051560" cy="1051560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ln w="3175">
                <a:solidFill>
                  <a:schemeClr val="bg1">
                    <a:lumMod val="50000"/>
                  </a:schemeClr>
                </a:solidFill>
              </a:ln>
              <a:latin typeface="Freestyle Script" panose="030804020302050B0404" pitchFamily="66" charset="0"/>
            </a:endParaRPr>
          </a:p>
        </p:txBody>
      </p:sp>
      <p:sp>
        <p:nvSpPr>
          <p:cNvPr id="32" name="TextBox 31">
            <a:hlinkClick r:id="rId19" action="ppaction://hlinksldjump"/>
          </p:cNvPr>
          <p:cNvSpPr txBox="1"/>
          <p:nvPr/>
        </p:nvSpPr>
        <p:spPr>
          <a:xfrm>
            <a:off x="10659931" y="4021420"/>
            <a:ext cx="1674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Pronouns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33" name="TextBox 32">
            <a:hlinkClick r:id="rId19" action="ppaction://hlinksldjump"/>
          </p:cNvPr>
          <p:cNvSpPr txBox="1"/>
          <p:nvPr/>
        </p:nvSpPr>
        <p:spPr>
          <a:xfrm>
            <a:off x="10706894" y="3852239"/>
            <a:ext cx="164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solidFill>
                  <a:sysClr val="windowText" lastClr="000000"/>
                </a:solidFill>
                <a:latin typeface="Century Gothic" panose="020B0502020202020204" pitchFamily="34" charset="0"/>
              </a:rPr>
              <a:t>t</a:t>
            </a:r>
            <a:r>
              <a:rPr lang="en-GB" sz="1600" dirty="0" smtClean="0">
                <a:solidFill>
                  <a:sysClr val="windowText" lastClr="000000"/>
                </a:solidFill>
                <a:latin typeface="Century Gothic" panose="020B0502020202020204" pitchFamily="34" charset="0"/>
              </a:rPr>
              <a:t>ypes of</a:t>
            </a:r>
            <a:endParaRPr lang="en-GB" sz="1600" dirty="0">
              <a:solidFill>
                <a:sysClr val="windowText" lastClr="00000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604698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10953951" y="2264684"/>
            <a:ext cx="1051560" cy="1051560"/>
          </a:xfrm>
          <a:prstGeom prst="ellipse">
            <a:avLst/>
          </a:prstGeom>
          <a:solidFill>
            <a:srgbClr val="FF0066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ln w="3175">
                <a:solidFill>
                  <a:schemeClr val="bg1">
                    <a:lumMod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hlinkClick r:id="" action="ppaction://hlinkshowjump?jump=nextslide"/>
          </p:cNvPr>
          <p:cNvSpPr txBox="1"/>
          <p:nvPr/>
        </p:nvSpPr>
        <p:spPr>
          <a:xfrm>
            <a:off x="10666014" y="2313410"/>
            <a:ext cx="15684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Next Question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580165" y="5430837"/>
            <a:ext cx="9664071" cy="1325563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bliqueTopLeft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6600" b="1" dirty="0" smtClean="0">
                <a:ln w="28575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Yeah! You get a star! </a:t>
            </a:r>
            <a:endParaRPr lang="en-GB" sz="6600" b="1" dirty="0">
              <a:ln w="28575"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hlinkClick r:id="" action="ppaction://hlinkshowjump?jump=nextslide"/>
          </p:cNvPr>
          <p:cNvSpPr txBox="1"/>
          <p:nvPr/>
        </p:nvSpPr>
        <p:spPr>
          <a:xfrm>
            <a:off x="10978023" y="2160969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here to the 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9" name="Oval 8">
            <a:hlinkClick r:id="rId4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4610164"/>
      </p:ext>
    </p:extLst>
  </p:cSld>
  <p:clrMapOvr>
    <a:masterClrMapping/>
  </p:clrMapOvr>
  <p:transition>
    <p:blinds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Oval 4"/>
          <p:cNvSpPr>
            <a:spLocks noChangeArrowheads="1"/>
          </p:cNvSpPr>
          <p:nvPr/>
        </p:nvSpPr>
        <p:spPr bwMode="auto">
          <a:xfrm>
            <a:off x="2438400" y="0"/>
            <a:ext cx="7848600" cy="6858000"/>
          </a:xfrm>
          <a:prstGeom prst="ellipse">
            <a:avLst/>
          </a:prstGeom>
          <a:solidFill>
            <a:srgbClr val="FFFF00"/>
          </a:solidFill>
          <a:ln w="76200" cmpd="tri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4102" name="Line 6"/>
          <p:cNvSpPr>
            <a:spLocks noChangeShapeType="1"/>
          </p:cNvSpPr>
          <p:nvPr/>
        </p:nvSpPr>
        <p:spPr bwMode="auto">
          <a:xfrm>
            <a:off x="2438400" y="3462339"/>
            <a:ext cx="78486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3" name="Line 7"/>
          <p:cNvSpPr>
            <a:spLocks noChangeShapeType="1"/>
          </p:cNvSpPr>
          <p:nvPr/>
        </p:nvSpPr>
        <p:spPr bwMode="auto">
          <a:xfrm>
            <a:off x="6477000" y="0"/>
            <a:ext cx="0" cy="6858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4" name="Line 8"/>
          <p:cNvSpPr>
            <a:spLocks noChangeShapeType="1"/>
          </p:cNvSpPr>
          <p:nvPr/>
        </p:nvSpPr>
        <p:spPr bwMode="auto">
          <a:xfrm flipV="1">
            <a:off x="3352800" y="1371600"/>
            <a:ext cx="6172200" cy="4191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5" name="Line 9"/>
          <p:cNvSpPr>
            <a:spLocks noChangeShapeType="1"/>
          </p:cNvSpPr>
          <p:nvPr/>
        </p:nvSpPr>
        <p:spPr bwMode="auto">
          <a:xfrm flipH="1" flipV="1">
            <a:off x="3505200" y="1066800"/>
            <a:ext cx="5715000" cy="4648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8" name="Oval 12"/>
          <p:cNvSpPr>
            <a:spLocks noChangeArrowheads="1"/>
          </p:cNvSpPr>
          <p:nvPr/>
        </p:nvSpPr>
        <p:spPr bwMode="auto">
          <a:xfrm>
            <a:off x="4876800" y="609600"/>
            <a:ext cx="1295400" cy="1295400"/>
          </a:xfrm>
          <a:prstGeom prst="ellipse">
            <a:avLst/>
          </a:prstGeom>
          <a:solidFill>
            <a:srgbClr val="FF00FF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4109" name="Oval 13"/>
          <p:cNvSpPr>
            <a:spLocks noChangeArrowheads="1"/>
          </p:cNvSpPr>
          <p:nvPr/>
        </p:nvSpPr>
        <p:spPr bwMode="auto">
          <a:xfrm>
            <a:off x="6934200" y="609600"/>
            <a:ext cx="1295400" cy="1295400"/>
          </a:xfrm>
          <a:prstGeom prst="ellipse">
            <a:avLst/>
          </a:prstGeom>
          <a:solidFill>
            <a:srgbClr val="00FF00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4110" name="Oval 14"/>
          <p:cNvSpPr>
            <a:spLocks noChangeArrowheads="1"/>
          </p:cNvSpPr>
          <p:nvPr/>
        </p:nvSpPr>
        <p:spPr bwMode="auto">
          <a:xfrm>
            <a:off x="8458200" y="2057400"/>
            <a:ext cx="1295400" cy="1295400"/>
          </a:xfrm>
          <a:prstGeom prst="ellipse">
            <a:avLst/>
          </a:prstGeom>
          <a:solidFill>
            <a:srgbClr val="33CCCC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4111" name="Oval 15"/>
          <p:cNvSpPr>
            <a:spLocks noChangeArrowheads="1"/>
          </p:cNvSpPr>
          <p:nvPr/>
        </p:nvSpPr>
        <p:spPr bwMode="auto">
          <a:xfrm>
            <a:off x="8458200" y="3657600"/>
            <a:ext cx="1295400" cy="12954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4112" name="Oval 16"/>
          <p:cNvSpPr>
            <a:spLocks noChangeArrowheads="1"/>
          </p:cNvSpPr>
          <p:nvPr/>
        </p:nvSpPr>
        <p:spPr bwMode="auto">
          <a:xfrm>
            <a:off x="6781800" y="4876800"/>
            <a:ext cx="1295400" cy="1295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5</a:t>
            </a:r>
          </a:p>
        </p:txBody>
      </p:sp>
      <p:sp>
        <p:nvSpPr>
          <p:cNvPr id="4113" name="Oval 17"/>
          <p:cNvSpPr>
            <a:spLocks noChangeArrowheads="1"/>
          </p:cNvSpPr>
          <p:nvPr/>
        </p:nvSpPr>
        <p:spPr bwMode="auto">
          <a:xfrm>
            <a:off x="4800600" y="4876800"/>
            <a:ext cx="1295400" cy="1295400"/>
          </a:xfrm>
          <a:prstGeom prst="ellipse">
            <a:avLst/>
          </a:prstGeom>
          <a:solidFill>
            <a:srgbClr val="9933FF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6</a:t>
            </a:r>
          </a:p>
        </p:txBody>
      </p:sp>
      <p:sp>
        <p:nvSpPr>
          <p:cNvPr id="4114" name="Oval 18"/>
          <p:cNvSpPr>
            <a:spLocks noChangeArrowheads="1"/>
          </p:cNvSpPr>
          <p:nvPr/>
        </p:nvSpPr>
        <p:spPr bwMode="auto">
          <a:xfrm>
            <a:off x="3124200" y="3581400"/>
            <a:ext cx="1295400" cy="1295400"/>
          </a:xfrm>
          <a:prstGeom prst="ellipse">
            <a:avLst/>
          </a:prstGeom>
          <a:solidFill>
            <a:srgbClr val="FF9900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7</a:t>
            </a:r>
          </a:p>
        </p:txBody>
      </p:sp>
      <p:sp>
        <p:nvSpPr>
          <p:cNvPr id="4115" name="Oval 19"/>
          <p:cNvSpPr>
            <a:spLocks noChangeArrowheads="1"/>
          </p:cNvSpPr>
          <p:nvPr/>
        </p:nvSpPr>
        <p:spPr bwMode="auto">
          <a:xfrm>
            <a:off x="3276600" y="1981200"/>
            <a:ext cx="1295400" cy="1295400"/>
          </a:xfrm>
          <a:prstGeom prst="ellipse">
            <a:avLst/>
          </a:prstGeom>
          <a:solidFill>
            <a:srgbClr val="3366FF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8</a:t>
            </a:r>
          </a:p>
        </p:txBody>
      </p:sp>
      <p:sp>
        <p:nvSpPr>
          <p:cNvPr id="4116" name="AutoShape 20"/>
          <p:cNvSpPr>
            <a:spLocks noChangeArrowheads="1"/>
          </p:cNvSpPr>
          <p:nvPr/>
        </p:nvSpPr>
        <p:spPr bwMode="auto">
          <a:xfrm>
            <a:off x="6096000" y="1066800"/>
            <a:ext cx="838200" cy="2514600"/>
          </a:xfrm>
          <a:prstGeom prst="upArrow">
            <a:avLst>
              <a:gd name="adj1" fmla="val 50000"/>
              <a:gd name="adj2" fmla="val 75000"/>
            </a:avLst>
          </a:prstGeom>
          <a:solidFill>
            <a:srgbClr val="660066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vert="eaVert" wrap="none" anchor="ctr"/>
          <a:lstStyle/>
          <a:p>
            <a:endParaRPr lang="en-GB"/>
          </a:p>
        </p:txBody>
      </p:sp>
      <p:sp>
        <p:nvSpPr>
          <p:cNvPr id="4117" name="AutoShape 21">
            <a:hlinkClick r:id="" action="ppaction://hlinkshowjump?jump=nextslide" highlightClick="1">
              <a:snd r:embed="rId3" name="Drum Roll (snare).wav"/>
            </a:hlinkClick>
          </p:cNvPr>
          <p:cNvSpPr>
            <a:spLocks noChangeArrowheads="1"/>
          </p:cNvSpPr>
          <p:nvPr/>
        </p:nvSpPr>
        <p:spPr bwMode="auto">
          <a:xfrm>
            <a:off x="1600200" y="5715000"/>
            <a:ext cx="1752600" cy="990600"/>
          </a:xfrm>
          <a:prstGeom prst="actionButtonBlank">
            <a:avLst/>
          </a:prstGeom>
          <a:solidFill>
            <a:srgbClr val="AAFF44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4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SPIN</a:t>
            </a:r>
          </a:p>
        </p:txBody>
      </p:sp>
    </p:spTree>
    <p:extLst>
      <p:ext uri="{BB962C8B-B14F-4D97-AF65-F5344CB8AC3E}">
        <p14:creationId xmlns:p14="http://schemas.microsoft.com/office/powerpoint/2010/main" val="1482757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Oval 2"/>
          <p:cNvSpPr>
            <a:spLocks noChangeArrowheads="1"/>
          </p:cNvSpPr>
          <p:nvPr/>
        </p:nvSpPr>
        <p:spPr bwMode="auto">
          <a:xfrm>
            <a:off x="2438400" y="0"/>
            <a:ext cx="7848600" cy="6858000"/>
          </a:xfrm>
          <a:prstGeom prst="ellipse">
            <a:avLst/>
          </a:prstGeom>
          <a:solidFill>
            <a:srgbClr val="FFFF00"/>
          </a:solidFill>
          <a:ln w="76200" cmpd="tri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endParaRPr lang="en-GB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2531" name="Line 3"/>
          <p:cNvSpPr>
            <a:spLocks noChangeShapeType="1"/>
          </p:cNvSpPr>
          <p:nvPr/>
        </p:nvSpPr>
        <p:spPr bwMode="auto">
          <a:xfrm>
            <a:off x="2438400" y="3462339"/>
            <a:ext cx="78486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2532" name="Line 4"/>
          <p:cNvSpPr>
            <a:spLocks noChangeShapeType="1"/>
          </p:cNvSpPr>
          <p:nvPr/>
        </p:nvSpPr>
        <p:spPr bwMode="auto">
          <a:xfrm>
            <a:off x="6477000" y="0"/>
            <a:ext cx="0" cy="6858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2533" name="Line 5"/>
          <p:cNvSpPr>
            <a:spLocks noChangeShapeType="1"/>
          </p:cNvSpPr>
          <p:nvPr/>
        </p:nvSpPr>
        <p:spPr bwMode="auto">
          <a:xfrm flipV="1">
            <a:off x="3352800" y="1371600"/>
            <a:ext cx="6172200" cy="4191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2534" name="Line 6"/>
          <p:cNvSpPr>
            <a:spLocks noChangeShapeType="1"/>
          </p:cNvSpPr>
          <p:nvPr/>
        </p:nvSpPr>
        <p:spPr bwMode="auto">
          <a:xfrm flipH="1" flipV="1">
            <a:off x="3505200" y="1066800"/>
            <a:ext cx="5715000" cy="4648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2535" name="Oval 7"/>
          <p:cNvSpPr>
            <a:spLocks noChangeArrowheads="1"/>
          </p:cNvSpPr>
          <p:nvPr/>
        </p:nvSpPr>
        <p:spPr bwMode="auto">
          <a:xfrm>
            <a:off x="4876800" y="609600"/>
            <a:ext cx="1295400" cy="1295400"/>
          </a:xfrm>
          <a:prstGeom prst="ellipse">
            <a:avLst/>
          </a:prstGeom>
          <a:solidFill>
            <a:srgbClr val="FF00FF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22536" name="Oval 8"/>
          <p:cNvSpPr>
            <a:spLocks noChangeArrowheads="1"/>
          </p:cNvSpPr>
          <p:nvPr/>
        </p:nvSpPr>
        <p:spPr bwMode="auto">
          <a:xfrm>
            <a:off x="6934200" y="609600"/>
            <a:ext cx="1295400" cy="1295400"/>
          </a:xfrm>
          <a:prstGeom prst="ellipse">
            <a:avLst/>
          </a:prstGeom>
          <a:solidFill>
            <a:srgbClr val="00FF0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22537" name="Oval 9"/>
          <p:cNvSpPr>
            <a:spLocks noChangeArrowheads="1"/>
          </p:cNvSpPr>
          <p:nvPr/>
        </p:nvSpPr>
        <p:spPr bwMode="auto">
          <a:xfrm>
            <a:off x="8458200" y="2057400"/>
            <a:ext cx="1295400" cy="1295400"/>
          </a:xfrm>
          <a:prstGeom prst="ellipse">
            <a:avLst/>
          </a:prstGeom>
          <a:solidFill>
            <a:srgbClr val="33CCCC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22538" name="Oval 10"/>
          <p:cNvSpPr>
            <a:spLocks noChangeArrowheads="1"/>
          </p:cNvSpPr>
          <p:nvPr/>
        </p:nvSpPr>
        <p:spPr bwMode="auto">
          <a:xfrm>
            <a:off x="8458200" y="3657600"/>
            <a:ext cx="1295400" cy="12954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22539" name="Oval 11"/>
          <p:cNvSpPr>
            <a:spLocks noChangeArrowheads="1"/>
          </p:cNvSpPr>
          <p:nvPr/>
        </p:nvSpPr>
        <p:spPr bwMode="auto">
          <a:xfrm>
            <a:off x="6781800" y="4876800"/>
            <a:ext cx="1295400" cy="1295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5</a:t>
            </a:r>
          </a:p>
        </p:txBody>
      </p:sp>
      <p:sp>
        <p:nvSpPr>
          <p:cNvPr id="22540" name="Oval 12"/>
          <p:cNvSpPr>
            <a:spLocks noChangeArrowheads="1"/>
          </p:cNvSpPr>
          <p:nvPr/>
        </p:nvSpPr>
        <p:spPr bwMode="auto">
          <a:xfrm>
            <a:off x="4800600" y="4876800"/>
            <a:ext cx="1295400" cy="1295400"/>
          </a:xfrm>
          <a:prstGeom prst="ellipse">
            <a:avLst/>
          </a:prstGeom>
          <a:solidFill>
            <a:srgbClr val="9933FF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6</a:t>
            </a:r>
          </a:p>
        </p:txBody>
      </p:sp>
      <p:sp>
        <p:nvSpPr>
          <p:cNvPr id="22541" name="Oval 13"/>
          <p:cNvSpPr>
            <a:spLocks noChangeArrowheads="1"/>
          </p:cNvSpPr>
          <p:nvPr/>
        </p:nvSpPr>
        <p:spPr bwMode="auto">
          <a:xfrm>
            <a:off x="3124200" y="3581400"/>
            <a:ext cx="1295400" cy="1295400"/>
          </a:xfrm>
          <a:prstGeom prst="ellipse">
            <a:avLst/>
          </a:prstGeom>
          <a:solidFill>
            <a:srgbClr val="FF990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7</a:t>
            </a:r>
          </a:p>
        </p:txBody>
      </p:sp>
      <p:sp>
        <p:nvSpPr>
          <p:cNvPr id="22542" name="Oval 14"/>
          <p:cNvSpPr>
            <a:spLocks noChangeArrowheads="1"/>
          </p:cNvSpPr>
          <p:nvPr/>
        </p:nvSpPr>
        <p:spPr bwMode="auto">
          <a:xfrm>
            <a:off x="3276600" y="1981200"/>
            <a:ext cx="1295400" cy="1295400"/>
          </a:xfrm>
          <a:prstGeom prst="ellipse">
            <a:avLst/>
          </a:prstGeom>
          <a:solidFill>
            <a:srgbClr val="3366FF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8</a:t>
            </a:r>
          </a:p>
        </p:txBody>
      </p:sp>
      <p:sp>
        <p:nvSpPr>
          <p:cNvPr id="22543" name="AutoShape 15"/>
          <p:cNvSpPr>
            <a:spLocks noChangeArrowheads="1"/>
          </p:cNvSpPr>
          <p:nvPr/>
        </p:nvSpPr>
        <p:spPr bwMode="auto">
          <a:xfrm rot="17734581">
            <a:off x="5105400" y="1752600"/>
            <a:ext cx="838200" cy="2514600"/>
          </a:xfrm>
          <a:prstGeom prst="upArrow">
            <a:avLst>
              <a:gd name="adj1" fmla="val 50000"/>
              <a:gd name="adj2" fmla="val 75000"/>
            </a:avLst>
          </a:prstGeom>
          <a:solidFill>
            <a:srgbClr val="6600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en-GB"/>
          </a:p>
        </p:txBody>
      </p:sp>
      <p:sp>
        <p:nvSpPr>
          <p:cNvPr id="18" name="Action Button: Help 17">
            <a:hlinkClick r:id="" action="ppaction://hlinkshowjump?jump=nextslide" highlightClick="1"/>
          </p:cNvPr>
          <p:cNvSpPr/>
          <p:nvPr/>
        </p:nvSpPr>
        <p:spPr>
          <a:xfrm>
            <a:off x="9429750" y="5672139"/>
            <a:ext cx="1790700" cy="990600"/>
          </a:xfrm>
          <a:prstGeom prst="actionButtonHelp">
            <a:avLst/>
          </a:prstGeom>
          <a:solidFill>
            <a:srgbClr val="33FA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1785166"/>
      </p:ext>
    </p:extLst>
  </p:cSld>
  <p:clrMapOvr>
    <a:masterClrMapping/>
  </p:clrMapOvr>
  <p:transition spd="slow"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ded Corner 2"/>
          <p:cNvSpPr/>
          <p:nvPr/>
        </p:nvSpPr>
        <p:spPr>
          <a:xfrm>
            <a:off x="1378855" y="972457"/>
            <a:ext cx="9281160" cy="5431536"/>
          </a:xfrm>
          <a:prstGeom prst="foldedCorner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FF0066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bliqueTop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1455649" y="1665333"/>
            <a:ext cx="8904849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This is your mobile phone. It is _____.</a:t>
            </a:r>
          </a:p>
          <a:p>
            <a:pPr algn="just"/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1527135" y="3530900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a.	ours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hlinkClick r:id="rId3" action="ppaction://hlinksldjump"/>
          </p:cNvPr>
          <p:cNvSpPr txBox="1"/>
          <p:nvPr/>
        </p:nvSpPr>
        <p:spPr>
          <a:xfrm>
            <a:off x="1527135" y="4137647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b.	theirs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7" name="TextBox 6">
            <a:hlinkClick r:id="rId3" action="ppaction://hlinksldjump"/>
          </p:cNvPr>
          <p:cNvSpPr txBox="1"/>
          <p:nvPr/>
        </p:nvSpPr>
        <p:spPr>
          <a:xfrm>
            <a:off x="1527134" y="4765395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c.	mine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hlinkClick r:id="rId4" action="ppaction://hlinksldjump"/>
          </p:cNvPr>
          <p:cNvSpPr txBox="1"/>
          <p:nvPr/>
        </p:nvSpPr>
        <p:spPr>
          <a:xfrm>
            <a:off x="1527134" y="5302364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d.	yours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359228" y="522513"/>
            <a:ext cx="7199812" cy="828945"/>
          </a:xfrm>
          <a:prstGeom prst="rect">
            <a:avLst/>
          </a:prstGeom>
          <a:solidFill>
            <a:srgbClr val="73FF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Question for Group </a:t>
            </a:r>
            <a:endParaRPr lang="en-GB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5" name="Oval 14"/>
          <p:cNvSpPr>
            <a:spLocks noChangeArrowheads="1"/>
          </p:cNvSpPr>
          <p:nvPr/>
        </p:nvSpPr>
        <p:spPr bwMode="auto">
          <a:xfrm>
            <a:off x="6672943" y="212996"/>
            <a:ext cx="1295400" cy="1295400"/>
          </a:xfrm>
          <a:prstGeom prst="ellipse">
            <a:avLst/>
          </a:prstGeom>
          <a:solidFill>
            <a:srgbClr val="3366FF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8</a:t>
            </a:r>
          </a:p>
        </p:txBody>
      </p:sp>
      <p:sp>
        <p:nvSpPr>
          <p:cNvPr id="12" name="Oval 11">
            <a:hlinkClick r:id="rId5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3" name="TextBox 12">
            <a:hlinkClick r:id="rId5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065095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001487" y="5834743"/>
            <a:ext cx="10242750" cy="921657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bliqueTopLeft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6600" b="1" dirty="0" smtClean="0">
                <a:ln w="28575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Oops! Wrong Answer!</a:t>
            </a:r>
            <a:endParaRPr lang="en-GB" sz="6600" b="1" dirty="0">
              <a:ln w="28575"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11006487" y="2185523"/>
            <a:ext cx="1051560" cy="1051560"/>
          </a:xfrm>
          <a:prstGeom prst="ellipse">
            <a:avLst/>
          </a:prstGeom>
          <a:solidFill>
            <a:srgbClr val="33FA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ln w="3175">
                <a:solidFill>
                  <a:schemeClr val="tx1"/>
                </a:solidFill>
              </a:ln>
              <a:latin typeface="Freestyle Script" panose="030804020302050B0404" pitchFamily="66" charset="0"/>
            </a:endParaRPr>
          </a:p>
        </p:txBody>
      </p:sp>
      <p:sp>
        <p:nvSpPr>
          <p:cNvPr id="5" name="TextBox 4">
            <a:hlinkClick r:id="" action="ppaction://hlinkshowjump?jump=previousslide"/>
          </p:cNvPr>
          <p:cNvSpPr txBox="1"/>
          <p:nvPr/>
        </p:nvSpPr>
        <p:spPr>
          <a:xfrm>
            <a:off x="10749692" y="2185523"/>
            <a:ext cx="15651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ckerli One" panose="02000503000000020003" pitchFamily="2" charset="0"/>
              </a:rPr>
              <a:t>Try Again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7" name="TextBox 6">
            <a:hlinkClick r:id="" action="ppaction://hlinkshowjump?jump=previousslide"/>
          </p:cNvPr>
          <p:cNvSpPr txBox="1"/>
          <p:nvPr/>
        </p:nvSpPr>
        <p:spPr>
          <a:xfrm>
            <a:off x="11035356" y="2126042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here to 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8" name="Oval 7">
            <a:hlinkClick r:id="rId4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9" name="TextBox 8">
            <a:hlinkClick r:id="rId4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517599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fracture"/>
        <p:sndAc>
          <p:stSnd>
            <p:snd r:embed="rId2" name="explode.wav"/>
          </p:stSnd>
        </p:sndAc>
      </p:transition>
    </mc:Choice>
    <mc:Fallback>
      <p:transition spd="slow">
        <p:fade/>
        <p:sndAc>
          <p:stSnd>
            <p:snd r:embed="rId2" name="explod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10953951" y="2264684"/>
            <a:ext cx="1051560" cy="1051560"/>
          </a:xfrm>
          <a:prstGeom prst="ellipse">
            <a:avLst/>
          </a:prstGeom>
          <a:solidFill>
            <a:srgbClr val="FF0066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ln w="3175">
                <a:solidFill>
                  <a:schemeClr val="bg1">
                    <a:lumMod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hlinkClick r:id="" action="ppaction://hlinkshowjump?jump=nextslide"/>
          </p:cNvPr>
          <p:cNvSpPr txBox="1"/>
          <p:nvPr/>
        </p:nvSpPr>
        <p:spPr>
          <a:xfrm>
            <a:off x="10666014" y="2313410"/>
            <a:ext cx="15684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Next Question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580165" y="5430837"/>
            <a:ext cx="9664071" cy="1325563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bliqueTopLeft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6600" b="1" dirty="0" smtClean="0">
                <a:ln w="28575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Yeah! You get a star! </a:t>
            </a:r>
            <a:endParaRPr lang="en-GB" sz="6600" b="1" dirty="0">
              <a:ln w="28575"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hlinkClick r:id="" action="ppaction://hlinkshowjump?jump=nextslide"/>
          </p:cNvPr>
          <p:cNvSpPr txBox="1"/>
          <p:nvPr/>
        </p:nvSpPr>
        <p:spPr>
          <a:xfrm>
            <a:off x="10978023" y="2160969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here to the 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9" name="Oval 8">
            <a:hlinkClick r:id="rId4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1566882"/>
      </p:ext>
    </p:extLst>
  </p:cSld>
  <p:clrMapOvr>
    <a:masterClrMapping/>
  </p:clrMapOvr>
  <p:transition>
    <p:blinds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Oval 4"/>
          <p:cNvSpPr>
            <a:spLocks noChangeArrowheads="1"/>
          </p:cNvSpPr>
          <p:nvPr/>
        </p:nvSpPr>
        <p:spPr bwMode="auto">
          <a:xfrm>
            <a:off x="2438400" y="0"/>
            <a:ext cx="7848600" cy="6858000"/>
          </a:xfrm>
          <a:prstGeom prst="ellipse">
            <a:avLst/>
          </a:prstGeom>
          <a:solidFill>
            <a:srgbClr val="FFFF00"/>
          </a:solidFill>
          <a:ln w="76200" cmpd="tri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4102" name="Line 6"/>
          <p:cNvSpPr>
            <a:spLocks noChangeShapeType="1"/>
          </p:cNvSpPr>
          <p:nvPr/>
        </p:nvSpPr>
        <p:spPr bwMode="auto">
          <a:xfrm>
            <a:off x="2438400" y="3462339"/>
            <a:ext cx="78486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3" name="Line 7"/>
          <p:cNvSpPr>
            <a:spLocks noChangeShapeType="1"/>
          </p:cNvSpPr>
          <p:nvPr/>
        </p:nvSpPr>
        <p:spPr bwMode="auto">
          <a:xfrm>
            <a:off x="6477000" y="0"/>
            <a:ext cx="0" cy="6858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4" name="Line 8"/>
          <p:cNvSpPr>
            <a:spLocks noChangeShapeType="1"/>
          </p:cNvSpPr>
          <p:nvPr/>
        </p:nvSpPr>
        <p:spPr bwMode="auto">
          <a:xfrm flipV="1">
            <a:off x="3352800" y="1371600"/>
            <a:ext cx="6172200" cy="4191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5" name="Line 9"/>
          <p:cNvSpPr>
            <a:spLocks noChangeShapeType="1"/>
          </p:cNvSpPr>
          <p:nvPr/>
        </p:nvSpPr>
        <p:spPr bwMode="auto">
          <a:xfrm flipH="1" flipV="1">
            <a:off x="3505200" y="1066800"/>
            <a:ext cx="5715000" cy="4648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8" name="Oval 12"/>
          <p:cNvSpPr>
            <a:spLocks noChangeArrowheads="1"/>
          </p:cNvSpPr>
          <p:nvPr/>
        </p:nvSpPr>
        <p:spPr bwMode="auto">
          <a:xfrm>
            <a:off x="4876800" y="609600"/>
            <a:ext cx="1295400" cy="1295400"/>
          </a:xfrm>
          <a:prstGeom prst="ellipse">
            <a:avLst/>
          </a:prstGeom>
          <a:solidFill>
            <a:srgbClr val="FF00FF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4109" name="Oval 13"/>
          <p:cNvSpPr>
            <a:spLocks noChangeArrowheads="1"/>
          </p:cNvSpPr>
          <p:nvPr/>
        </p:nvSpPr>
        <p:spPr bwMode="auto">
          <a:xfrm>
            <a:off x="6934200" y="609600"/>
            <a:ext cx="1295400" cy="1295400"/>
          </a:xfrm>
          <a:prstGeom prst="ellipse">
            <a:avLst/>
          </a:prstGeom>
          <a:solidFill>
            <a:srgbClr val="00FF00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4110" name="Oval 14"/>
          <p:cNvSpPr>
            <a:spLocks noChangeArrowheads="1"/>
          </p:cNvSpPr>
          <p:nvPr/>
        </p:nvSpPr>
        <p:spPr bwMode="auto">
          <a:xfrm>
            <a:off x="8458200" y="2057400"/>
            <a:ext cx="1295400" cy="1295400"/>
          </a:xfrm>
          <a:prstGeom prst="ellipse">
            <a:avLst/>
          </a:prstGeom>
          <a:solidFill>
            <a:srgbClr val="33CCCC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4111" name="Oval 15"/>
          <p:cNvSpPr>
            <a:spLocks noChangeArrowheads="1"/>
          </p:cNvSpPr>
          <p:nvPr/>
        </p:nvSpPr>
        <p:spPr bwMode="auto">
          <a:xfrm>
            <a:off x="8458200" y="3657600"/>
            <a:ext cx="1295400" cy="12954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4112" name="Oval 16"/>
          <p:cNvSpPr>
            <a:spLocks noChangeArrowheads="1"/>
          </p:cNvSpPr>
          <p:nvPr/>
        </p:nvSpPr>
        <p:spPr bwMode="auto">
          <a:xfrm>
            <a:off x="6781800" y="4876800"/>
            <a:ext cx="1295400" cy="1295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5</a:t>
            </a:r>
          </a:p>
        </p:txBody>
      </p:sp>
      <p:sp>
        <p:nvSpPr>
          <p:cNvPr id="4113" name="Oval 17"/>
          <p:cNvSpPr>
            <a:spLocks noChangeArrowheads="1"/>
          </p:cNvSpPr>
          <p:nvPr/>
        </p:nvSpPr>
        <p:spPr bwMode="auto">
          <a:xfrm>
            <a:off x="4800600" y="4876800"/>
            <a:ext cx="1295400" cy="1295400"/>
          </a:xfrm>
          <a:prstGeom prst="ellipse">
            <a:avLst/>
          </a:prstGeom>
          <a:solidFill>
            <a:srgbClr val="9933FF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6</a:t>
            </a:r>
          </a:p>
        </p:txBody>
      </p:sp>
      <p:sp>
        <p:nvSpPr>
          <p:cNvPr id="4114" name="Oval 18"/>
          <p:cNvSpPr>
            <a:spLocks noChangeArrowheads="1"/>
          </p:cNvSpPr>
          <p:nvPr/>
        </p:nvSpPr>
        <p:spPr bwMode="auto">
          <a:xfrm>
            <a:off x="3124200" y="3581400"/>
            <a:ext cx="1295400" cy="1295400"/>
          </a:xfrm>
          <a:prstGeom prst="ellipse">
            <a:avLst/>
          </a:prstGeom>
          <a:solidFill>
            <a:srgbClr val="FF9900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7</a:t>
            </a:r>
          </a:p>
        </p:txBody>
      </p:sp>
      <p:sp>
        <p:nvSpPr>
          <p:cNvPr id="4115" name="Oval 19"/>
          <p:cNvSpPr>
            <a:spLocks noChangeArrowheads="1"/>
          </p:cNvSpPr>
          <p:nvPr/>
        </p:nvSpPr>
        <p:spPr bwMode="auto">
          <a:xfrm>
            <a:off x="3276600" y="1981200"/>
            <a:ext cx="1295400" cy="1295400"/>
          </a:xfrm>
          <a:prstGeom prst="ellipse">
            <a:avLst/>
          </a:prstGeom>
          <a:solidFill>
            <a:srgbClr val="3366FF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8</a:t>
            </a:r>
          </a:p>
        </p:txBody>
      </p:sp>
      <p:sp>
        <p:nvSpPr>
          <p:cNvPr id="4116" name="AutoShape 20"/>
          <p:cNvSpPr>
            <a:spLocks noChangeArrowheads="1"/>
          </p:cNvSpPr>
          <p:nvPr/>
        </p:nvSpPr>
        <p:spPr bwMode="auto">
          <a:xfrm>
            <a:off x="6096000" y="1066800"/>
            <a:ext cx="838200" cy="2514600"/>
          </a:xfrm>
          <a:prstGeom prst="upArrow">
            <a:avLst>
              <a:gd name="adj1" fmla="val 50000"/>
              <a:gd name="adj2" fmla="val 75000"/>
            </a:avLst>
          </a:prstGeom>
          <a:solidFill>
            <a:srgbClr val="660066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vert="eaVert" wrap="none" anchor="ctr"/>
          <a:lstStyle/>
          <a:p>
            <a:endParaRPr lang="en-GB"/>
          </a:p>
        </p:txBody>
      </p:sp>
      <p:sp>
        <p:nvSpPr>
          <p:cNvPr id="4117" name="AutoShape 21">
            <a:hlinkClick r:id="" action="ppaction://hlinkshowjump?jump=nextslide" highlightClick="1">
              <a:snd r:embed="rId3" name="Drum Roll (snare).wav"/>
            </a:hlinkClick>
          </p:cNvPr>
          <p:cNvSpPr>
            <a:spLocks noChangeArrowheads="1"/>
          </p:cNvSpPr>
          <p:nvPr/>
        </p:nvSpPr>
        <p:spPr bwMode="auto">
          <a:xfrm>
            <a:off x="1600200" y="5715000"/>
            <a:ext cx="1752600" cy="990600"/>
          </a:xfrm>
          <a:prstGeom prst="actionButtonBlank">
            <a:avLst/>
          </a:prstGeom>
          <a:solidFill>
            <a:srgbClr val="AAFF44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4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SPIN</a:t>
            </a:r>
          </a:p>
        </p:txBody>
      </p:sp>
    </p:spTree>
    <p:extLst>
      <p:ext uri="{BB962C8B-B14F-4D97-AF65-F5344CB8AC3E}">
        <p14:creationId xmlns:p14="http://schemas.microsoft.com/office/powerpoint/2010/main" val="314952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Oval 2"/>
          <p:cNvSpPr>
            <a:spLocks noChangeArrowheads="1"/>
          </p:cNvSpPr>
          <p:nvPr/>
        </p:nvSpPr>
        <p:spPr bwMode="auto">
          <a:xfrm>
            <a:off x="2438400" y="0"/>
            <a:ext cx="7848600" cy="6858000"/>
          </a:xfrm>
          <a:prstGeom prst="ellipse">
            <a:avLst/>
          </a:prstGeom>
          <a:solidFill>
            <a:srgbClr val="FFFF00"/>
          </a:solidFill>
          <a:ln w="76200" cmpd="tri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endParaRPr lang="en-GB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3555" name="Line 3"/>
          <p:cNvSpPr>
            <a:spLocks noChangeShapeType="1"/>
          </p:cNvSpPr>
          <p:nvPr/>
        </p:nvSpPr>
        <p:spPr bwMode="auto">
          <a:xfrm>
            <a:off x="2438400" y="3462339"/>
            <a:ext cx="78486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3556" name="Line 4"/>
          <p:cNvSpPr>
            <a:spLocks noChangeShapeType="1"/>
          </p:cNvSpPr>
          <p:nvPr/>
        </p:nvSpPr>
        <p:spPr bwMode="auto">
          <a:xfrm>
            <a:off x="6477000" y="0"/>
            <a:ext cx="0" cy="6858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3557" name="Line 5"/>
          <p:cNvSpPr>
            <a:spLocks noChangeShapeType="1"/>
          </p:cNvSpPr>
          <p:nvPr/>
        </p:nvSpPr>
        <p:spPr bwMode="auto">
          <a:xfrm flipV="1">
            <a:off x="3352800" y="1371600"/>
            <a:ext cx="6172200" cy="4191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3558" name="Line 6"/>
          <p:cNvSpPr>
            <a:spLocks noChangeShapeType="1"/>
          </p:cNvSpPr>
          <p:nvPr/>
        </p:nvSpPr>
        <p:spPr bwMode="auto">
          <a:xfrm flipH="1" flipV="1">
            <a:off x="3505200" y="1066800"/>
            <a:ext cx="5715000" cy="4648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3559" name="Oval 7"/>
          <p:cNvSpPr>
            <a:spLocks noChangeArrowheads="1"/>
          </p:cNvSpPr>
          <p:nvPr/>
        </p:nvSpPr>
        <p:spPr bwMode="auto">
          <a:xfrm>
            <a:off x="4876800" y="609600"/>
            <a:ext cx="1295400" cy="1295400"/>
          </a:xfrm>
          <a:prstGeom prst="ellipse">
            <a:avLst/>
          </a:prstGeom>
          <a:solidFill>
            <a:srgbClr val="FF00FF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23560" name="Oval 8"/>
          <p:cNvSpPr>
            <a:spLocks noChangeArrowheads="1"/>
          </p:cNvSpPr>
          <p:nvPr/>
        </p:nvSpPr>
        <p:spPr bwMode="auto">
          <a:xfrm>
            <a:off x="6934200" y="609600"/>
            <a:ext cx="1295400" cy="1295400"/>
          </a:xfrm>
          <a:prstGeom prst="ellipse">
            <a:avLst/>
          </a:prstGeom>
          <a:solidFill>
            <a:srgbClr val="00FF0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23561" name="Oval 9"/>
          <p:cNvSpPr>
            <a:spLocks noChangeArrowheads="1"/>
          </p:cNvSpPr>
          <p:nvPr/>
        </p:nvSpPr>
        <p:spPr bwMode="auto">
          <a:xfrm>
            <a:off x="8458200" y="2057400"/>
            <a:ext cx="1295400" cy="1295400"/>
          </a:xfrm>
          <a:prstGeom prst="ellipse">
            <a:avLst/>
          </a:prstGeom>
          <a:solidFill>
            <a:srgbClr val="33CCCC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23562" name="Oval 10"/>
          <p:cNvSpPr>
            <a:spLocks noChangeArrowheads="1"/>
          </p:cNvSpPr>
          <p:nvPr/>
        </p:nvSpPr>
        <p:spPr bwMode="auto">
          <a:xfrm>
            <a:off x="8458200" y="3657600"/>
            <a:ext cx="1295400" cy="12954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23563" name="Oval 11"/>
          <p:cNvSpPr>
            <a:spLocks noChangeArrowheads="1"/>
          </p:cNvSpPr>
          <p:nvPr/>
        </p:nvSpPr>
        <p:spPr bwMode="auto">
          <a:xfrm>
            <a:off x="6781800" y="4876800"/>
            <a:ext cx="1295400" cy="1295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5</a:t>
            </a:r>
          </a:p>
        </p:txBody>
      </p:sp>
      <p:sp>
        <p:nvSpPr>
          <p:cNvPr id="23564" name="Oval 12"/>
          <p:cNvSpPr>
            <a:spLocks noChangeArrowheads="1"/>
          </p:cNvSpPr>
          <p:nvPr/>
        </p:nvSpPr>
        <p:spPr bwMode="auto">
          <a:xfrm>
            <a:off x="4800600" y="4876800"/>
            <a:ext cx="1295400" cy="1295400"/>
          </a:xfrm>
          <a:prstGeom prst="ellipse">
            <a:avLst/>
          </a:prstGeom>
          <a:solidFill>
            <a:srgbClr val="9933FF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6</a:t>
            </a:r>
          </a:p>
        </p:txBody>
      </p:sp>
      <p:sp>
        <p:nvSpPr>
          <p:cNvPr id="23565" name="Oval 13"/>
          <p:cNvSpPr>
            <a:spLocks noChangeArrowheads="1"/>
          </p:cNvSpPr>
          <p:nvPr/>
        </p:nvSpPr>
        <p:spPr bwMode="auto">
          <a:xfrm>
            <a:off x="3124200" y="3581400"/>
            <a:ext cx="1295400" cy="1295400"/>
          </a:xfrm>
          <a:prstGeom prst="ellipse">
            <a:avLst/>
          </a:prstGeom>
          <a:solidFill>
            <a:srgbClr val="FF990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7</a:t>
            </a:r>
          </a:p>
        </p:txBody>
      </p:sp>
      <p:sp>
        <p:nvSpPr>
          <p:cNvPr id="23566" name="Oval 14"/>
          <p:cNvSpPr>
            <a:spLocks noChangeArrowheads="1"/>
          </p:cNvSpPr>
          <p:nvPr/>
        </p:nvSpPr>
        <p:spPr bwMode="auto">
          <a:xfrm>
            <a:off x="3276600" y="1981200"/>
            <a:ext cx="1295400" cy="1295400"/>
          </a:xfrm>
          <a:prstGeom prst="ellipse">
            <a:avLst/>
          </a:prstGeom>
          <a:solidFill>
            <a:srgbClr val="3366FF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8</a:t>
            </a:r>
          </a:p>
        </p:txBody>
      </p:sp>
      <p:sp>
        <p:nvSpPr>
          <p:cNvPr id="23567" name="AutoShape 15"/>
          <p:cNvSpPr>
            <a:spLocks noChangeArrowheads="1"/>
          </p:cNvSpPr>
          <p:nvPr/>
        </p:nvSpPr>
        <p:spPr bwMode="auto">
          <a:xfrm rot="12715580">
            <a:off x="5478297" y="3003238"/>
            <a:ext cx="838200" cy="2514600"/>
          </a:xfrm>
          <a:prstGeom prst="upArrow">
            <a:avLst>
              <a:gd name="adj1" fmla="val 50000"/>
              <a:gd name="adj2" fmla="val 75000"/>
            </a:avLst>
          </a:prstGeom>
          <a:solidFill>
            <a:srgbClr val="660066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vert="eaVert" wrap="none" anchor="ctr"/>
          <a:lstStyle/>
          <a:p>
            <a:endParaRPr lang="en-GB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8" name="Action Button: Help 17">
            <a:hlinkClick r:id="" action="ppaction://hlinkshowjump?jump=nextslide" highlightClick="1"/>
          </p:cNvPr>
          <p:cNvSpPr/>
          <p:nvPr/>
        </p:nvSpPr>
        <p:spPr>
          <a:xfrm>
            <a:off x="9429750" y="5672139"/>
            <a:ext cx="1790700" cy="990600"/>
          </a:xfrm>
          <a:prstGeom prst="actionButtonHelp">
            <a:avLst/>
          </a:prstGeom>
          <a:solidFill>
            <a:srgbClr val="33FA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2413259"/>
      </p:ext>
    </p:extLst>
  </p:cSld>
  <p:clrMapOvr>
    <a:masterClrMapping/>
  </p:clrMapOvr>
  <p:transition spd="slow"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ded Corner 2"/>
          <p:cNvSpPr/>
          <p:nvPr/>
        </p:nvSpPr>
        <p:spPr>
          <a:xfrm>
            <a:off x="1378855" y="972457"/>
            <a:ext cx="9281160" cy="5431536"/>
          </a:xfrm>
          <a:prstGeom prst="foldedCorner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FF0066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bliqueTop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1455649" y="1665333"/>
            <a:ext cx="8904849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Dina and </a:t>
            </a:r>
            <a:r>
              <a:rPr lang="en-US" sz="3600" b="1" dirty="0" smtClean="0">
                <a:latin typeface="Century Gothic" panose="020B0502020202020204" pitchFamily="34" charset="0"/>
              </a:rPr>
              <a:t>her friend </a:t>
            </a:r>
            <a:r>
              <a:rPr lang="en-US" sz="3600" b="1" dirty="0" smtClean="0">
                <a:latin typeface="Century Gothic" panose="020B0502020202020204" pitchFamily="34" charset="0"/>
              </a:rPr>
              <a:t>have new racquets. These racquets are ________.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1527135" y="3530900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a.	ours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1527135" y="4137647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b.	theirs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7" name="TextBox 6">
            <a:hlinkClick r:id="rId3" action="ppaction://hlinksldjump"/>
          </p:cNvPr>
          <p:cNvSpPr txBox="1"/>
          <p:nvPr/>
        </p:nvSpPr>
        <p:spPr>
          <a:xfrm>
            <a:off x="1527134" y="4765395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c.	mine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hlinkClick r:id="rId3" action="ppaction://hlinksldjump"/>
          </p:cNvPr>
          <p:cNvSpPr txBox="1"/>
          <p:nvPr/>
        </p:nvSpPr>
        <p:spPr>
          <a:xfrm>
            <a:off x="1527134" y="5302364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d.	hers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359228" y="522513"/>
            <a:ext cx="7199812" cy="828945"/>
          </a:xfrm>
          <a:prstGeom prst="rect">
            <a:avLst/>
          </a:prstGeom>
          <a:solidFill>
            <a:srgbClr val="73FF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Question for Group </a:t>
            </a:r>
            <a:endParaRPr lang="en-GB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0" name="Oval 12"/>
          <p:cNvSpPr>
            <a:spLocks noChangeArrowheads="1"/>
          </p:cNvSpPr>
          <p:nvPr/>
        </p:nvSpPr>
        <p:spPr bwMode="auto">
          <a:xfrm>
            <a:off x="6571343" y="144961"/>
            <a:ext cx="1295400" cy="1295400"/>
          </a:xfrm>
          <a:prstGeom prst="ellipse">
            <a:avLst/>
          </a:prstGeom>
          <a:solidFill>
            <a:srgbClr val="9933FF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6</a:t>
            </a:r>
          </a:p>
        </p:txBody>
      </p:sp>
      <p:sp>
        <p:nvSpPr>
          <p:cNvPr id="12" name="Oval 11">
            <a:hlinkClick r:id="rId5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3" name="TextBox 12">
            <a:hlinkClick r:id="rId5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945513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001487" y="5834743"/>
            <a:ext cx="10242750" cy="921657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bliqueTopLeft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6600" b="1" dirty="0" smtClean="0">
                <a:ln w="28575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Oops! Wrong Answer!</a:t>
            </a:r>
            <a:endParaRPr lang="en-GB" sz="6600" b="1" dirty="0">
              <a:ln w="28575"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11006487" y="2185523"/>
            <a:ext cx="1051560" cy="1051560"/>
          </a:xfrm>
          <a:prstGeom prst="ellipse">
            <a:avLst/>
          </a:prstGeom>
          <a:solidFill>
            <a:srgbClr val="33FA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ln w="3175">
                <a:solidFill>
                  <a:schemeClr val="tx1"/>
                </a:solidFill>
              </a:ln>
              <a:latin typeface="Freestyle Script" panose="030804020302050B0404" pitchFamily="66" charset="0"/>
            </a:endParaRPr>
          </a:p>
        </p:txBody>
      </p:sp>
      <p:sp>
        <p:nvSpPr>
          <p:cNvPr id="5" name="TextBox 4">
            <a:hlinkClick r:id="" action="ppaction://hlinkshowjump?jump=previousslide"/>
          </p:cNvPr>
          <p:cNvSpPr txBox="1"/>
          <p:nvPr/>
        </p:nvSpPr>
        <p:spPr>
          <a:xfrm>
            <a:off x="10749692" y="2185523"/>
            <a:ext cx="15651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ckerli One" panose="02000503000000020003" pitchFamily="2" charset="0"/>
              </a:rPr>
              <a:t>Try Again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7" name="TextBox 6">
            <a:hlinkClick r:id="" action="ppaction://hlinkshowjump?jump=previousslide"/>
          </p:cNvPr>
          <p:cNvSpPr txBox="1"/>
          <p:nvPr/>
        </p:nvSpPr>
        <p:spPr>
          <a:xfrm>
            <a:off x="11035356" y="2126042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here to 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8" name="Oval 7">
            <a:hlinkClick r:id="rId4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9" name="TextBox 8">
            <a:hlinkClick r:id="rId4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774277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fracture"/>
        <p:sndAc>
          <p:stSnd>
            <p:snd r:embed="rId2" name="explode.wav"/>
          </p:stSnd>
        </p:sndAc>
      </p:transition>
    </mc:Choice>
    <mc:Fallback>
      <p:transition spd="slow">
        <p:fade/>
        <p:sndAc>
          <p:stSnd>
            <p:snd r:embed="rId2" name="explod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nip Single Corner Rectangle 3"/>
          <p:cNvSpPr/>
          <p:nvPr/>
        </p:nvSpPr>
        <p:spPr>
          <a:xfrm>
            <a:off x="3354229" y="1843821"/>
            <a:ext cx="7118032" cy="4011242"/>
          </a:xfrm>
          <a:prstGeom prst="snip1Rect">
            <a:avLst/>
          </a:prstGeom>
          <a:gradFill flip="none" rotWithShape="1">
            <a:gsLst>
              <a:gs pos="0">
                <a:srgbClr val="F753A9">
                  <a:shade val="30000"/>
                  <a:satMod val="115000"/>
                </a:srgbClr>
              </a:gs>
              <a:gs pos="50000">
                <a:srgbClr val="F753A9">
                  <a:shade val="67500"/>
                  <a:satMod val="115000"/>
                </a:srgbClr>
              </a:gs>
              <a:gs pos="100000">
                <a:srgbClr val="F753A9">
                  <a:shade val="100000"/>
                  <a:satMod val="115000"/>
                </a:srgbClr>
              </a:gs>
            </a:gsLst>
            <a:lin ang="54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000" b="1" dirty="0">
                <a:latin typeface="Century Gothic" panose="020B0502020202020204" pitchFamily="34" charset="0"/>
              </a:rPr>
              <a:t>It is used to refer to your own self</a:t>
            </a:r>
            <a:r>
              <a:rPr lang="en-GB" sz="3000" b="1" dirty="0" smtClean="0">
                <a:latin typeface="Century Gothic" panose="020B0502020202020204" pitchFamily="34" charset="0"/>
              </a:rPr>
              <a:t>.</a:t>
            </a:r>
          </a:p>
          <a:p>
            <a:pPr algn="ctr"/>
            <a:r>
              <a:rPr lang="en-GB" sz="3000" b="1" dirty="0" smtClean="0">
                <a:latin typeface="Century Gothic" panose="020B0502020202020204" pitchFamily="34" charset="0"/>
              </a:rPr>
              <a:t>For example:</a:t>
            </a:r>
          </a:p>
          <a:p>
            <a:pPr algn="ctr"/>
            <a:endParaRPr lang="en-GB" sz="3000" b="1" dirty="0">
              <a:latin typeface="Century Gothic" panose="020B0502020202020204" pitchFamily="34" charset="0"/>
            </a:endParaRPr>
          </a:p>
          <a:p>
            <a:pPr algn="ctr"/>
            <a:endParaRPr lang="en-GB" sz="3000" b="1" dirty="0" smtClean="0">
              <a:latin typeface="Century Gothic" panose="020B0502020202020204" pitchFamily="34" charset="0"/>
            </a:endParaRPr>
          </a:p>
          <a:p>
            <a:pPr algn="ctr"/>
            <a:endParaRPr lang="en-GB" sz="3000" b="1" dirty="0">
              <a:latin typeface="Century Gothic" panose="020B0502020202020204" pitchFamily="34" charset="0"/>
            </a:endParaRPr>
          </a:p>
          <a:p>
            <a:pPr algn="ctr"/>
            <a:r>
              <a:rPr lang="en-GB" sz="3000" b="1" dirty="0" smtClean="0">
                <a:latin typeface="Century Gothic" panose="020B0502020202020204" pitchFamily="34" charset="0"/>
              </a:rPr>
              <a:t>  </a:t>
            </a:r>
            <a:endParaRPr lang="en-GB" sz="3000" b="1" dirty="0">
              <a:latin typeface="Century Gothic" panose="020B0502020202020204" pitchFamily="34" charset="0"/>
            </a:endParaRPr>
          </a:p>
          <a:p>
            <a:pPr algn="ctr"/>
            <a:endParaRPr lang="en-GB" sz="3000" b="1" dirty="0"/>
          </a:p>
        </p:txBody>
      </p:sp>
      <p:sp>
        <p:nvSpPr>
          <p:cNvPr id="2" name="Oval 1"/>
          <p:cNvSpPr/>
          <p:nvPr/>
        </p:nvSpPr>
        <p:spPr>
          <a:xfrm>
            <a:off x="441960" y="330343"/>
            <a:ext cx="3307080" cy="3026956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8139" r="-5523"/>
            </a:stretch>
          </a:blip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/>
          <p:cNvSpPr/>
          <p:nvPr/>
        </p:nvSpPr>
        <p:spPr>
          <a:xfrm>
            <a:off x="3980259" y="330343"/>
            <a:ext cx="5865972" cy="995537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 smtClean="0"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Personal Pronoun: I</a:t>
            </a:r>
          </a:p>
        </p:txBody>
      </p:sp>
      <p:sp>
        <p:nvSpPr>
          <p:cNvPr id="5" name="Rectangle 4"/>
          <p:cNvSpPr/>
          <p:nvPr/>
        </p:nvSpPr>
        <p:spPr>
          <a:xfrm>
            <a:off x="1254491" y="5103464"/>
            <a:ext cx="9405257" cy="937794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Century Gothic" panose="020B0502020202020204" pitchFamily="34" charset="0"/>
              </a:rPr>
              <a:t>Hi, my name is Clarence</a:t>
            </a:r>
            <a:r>
              <a:rPr lang="en-GB" sz="28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.</a:t>
            </a:r>
            <a:r>
              <a:rPr lang="en-GB" sz="2800" b="1" u="sng" dirty="0" smtClean="0">
                <a:solidFill>
                  <a:srgbClr val="FFFF00"/>
                </a:solidFill>
                <a:latin typeface="Century Gothic" panose="020B0502020202020204" pitchFamily="34" charset="0"/>
              </a:rPr>
              <a:t> I </a:t>
            </a:r>
            <a:r>
              <a:rPr lang="en-GB" sz="2800" b="1" dirty="0" smtClean="0">
                <a:latin typeface="Century Gothic" panose="020B0502020202020204" pitchFamily="34" charset="0"/>
              </a:rPr>
              <a:t>am 10 years old.</a:t>
            </a:r>
            <a:endParaRPr lang="en-GB" sz="2800" b="1" dirty="0">
              <a:latin typeface="Century Gothic" panose="020B0502020202020204" pitchFamily="34" charset="0"/>
            </a:endParaRPr>
          </a:p>
        </p:txBody>
      </p:sp>
      <p:sp>
        <p:nvSpPr>
          <p:cNvPr id="9" name="Down Arrow 8"/>
          <p:cNvSpPr/>
          <p:nvPr/>
        </p:nvSpPr>
        <p:spPr>
          <a:xfrm>
            <a:off x="6436470" y="4747044"/>
            <a:ext cx="493486" cy="619400"/>
          </a:xfrm>
          <a:prstGeom prst="downArrow">
            <a:avLst/>
          </a:prstGeom>
          <a:solidFill>
            <a:srgbClr val="FF33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/>
        </p:nvSpPr>
        <p:spPr>
          <a:xfrm>
            <a:off x="5675310" y="3830415"/>
            <a:ext cx="2015805" cy="1128925"/>
          </a:xfrm>
          <a:prstGeom prst="rect">
            <a:avLst/>
          </a:prstGeom>
          <a:solidFill>
            <a:srgbClr val="FF6A47"/>
          </a:solidFill>
          <a:ln w="28575">
            <a:solidFill>
              <a:schemeClr val="tx1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solidFill>
                  <a:schemeClr val="tx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SUBJECT PRONOUN</a:t>
            </a:r>
          </a:p>
        </p:txBody>
      </p:sp>
      <p:sp>
        <p:nvSpPr>
          <p:cNvPr id="18" name="Oval 17">
            <a:hlinkClick r:id="rId4" action="ppaction://hlinksldjump"/>
          </p:cNvPr>
          <p:cNvSpPr/>
          <p:nvPr/>
        </p:nvSpPr>
        <p:spPr>
          <a:xfrm>
            <a:off x="10924483" y="87312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9" name="TextBox 18">
            <a:hlinkClick r:id="rId4" action="ppaction://hlinksldjump"/>
          </p:cNvPr>
          <p:cNvSpPr txBox="1"/>
          <p:nvPr/>
        </p:nvSpPr>
        <p:spPr>
          <a:xfrm>
            <a:off x="10842479" y="110651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0" name="Oval 9">
            <a:hlinkClick r:id="rId5" action="ppaction://hlinksldjump"/>
          </p:cNvPr>
          <p:cNvSpPr/>
          <p:nvPr/>
        </p:nvSpPr>
        <p:spPr>
          <a:xfrm>
            <a:off x="10953951" y="2264684"/>
            <a:ext cx="1051560" cy="105156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ln w="3175">
                <a:solidFill>
                  <a:schemeClr val="bg1">
                    <a:lumMod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hlinkClick r:id="rId5" action="ppaction://hlinksldjump"/>
          </p:cNvPr>
          <p:cNvSpPr txBox="1"/>
          <p:nvPr/>
        </p:nvSpPr>
        <p:spPr>
          <a:xfrm>
            <a:off x="10599039" y="2374965"/>
            <a:ext cx="17024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Personal Pronouns</a:t>
            </a:r>
            <a:endParaRPr lang="en-GB" sz="24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2" name="TextBox 11">
            <a:hlinkClick r:id="rId5" action="ppaction://hlinksldjump"/>
          </p:cNvPr>
          <p:cNvSpPr txBox="1"/>
          <p:nvPr/>
        </p:nvSpPr>
        <p:spPr>
          <a:xfrm>
            <a:off x="10978023" y="2160969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Back to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6" name="Oval 15">
            <a:hlinkClick r:id="rId6" action="ppaction://hlinksldjump"/>
          </p:cNvPr>
          <p:cNvSpPr/>
          <p:nvPr/>
        </p:nvSpPr>
        <p:spPr>
          <a:xfrm>
            <a:off x="11010448" y="4942662"/>
            <a:ext cx="1051560" cy="105156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ln w="3175">
                <a:solidFill>
                  <a:schemeClr val="bg1">
                    <a:lumMod val="50000"/>
                  </a:schemeClr>
                </a:solidFill>
              </a:ln>
              <a:latin typeface="Freestyle Script" panose="030804020302050B0404" pitchFamily="66" charset="0"/>
            </a:endParaRPr>
          </a:p>
        </p:txBody>
      </p:sp>
      <p:sp>
        <p:nvSpPr>
          <p:cNvPr id="17" name="TextBox 16">
            <a:hlinkClick r:id="rId7" action="ppaction://hlinksldjump"/>
          </p:cNvPr>
          <p:cNvSpPr txBox="1"/>
          <p:nvPr/>
        </p:nvSpPr>
        <p:spPr>
          <a:xfrm>
            <a:off x="10812465" y="5040115"/>
            <a:ext cx="142080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Exercise 1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20" name="Oval 19">
            <a:hlinkClick r:id="rId8" action="ppaction://hlinksldjump"/>
          </p:cNvPr>
          <p:cNvSpPr/>
          <p:nvPr/>
        </p:nvSpPr>
        <p:spPr>
          <a:xfrm>
            <a:off x="10994306" y="3597258"/>
            <a:ext cx="1051560" cy="1051560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ln w="3175">
                <a:solidFill>
                  <a:schemeClr val="bg1">
                    <a:lumMod val="50000"/>
                  </a:schemeClr>
                </a:solidFill>
              </a:ln>
              <a:latin typeface="Freestyle Script" panose="030804020302050B0404" pitchFamily="66" charset="0"/>
            </a:endParaRPr>
          </a:p>
        </p:txBody>
      </p:sp>
      <p:sp>
        <p:nvSpPr>
          <p:cNvPr id="21" name="TextBox 20">
            <a:hlinkClick r:id="rId8" action="ppaction://hlinksldjump"/>
          </p:cNvPr>
          <p:cNvSpPr txBox="1"/>
          <p:nvPr/>
        </p:nvSpPr>
        <p:spPr>
          <a:xfrm>
            <a:off x="10612785" y="3911862"/>
            <a:ext cx="1674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Pronouns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22" name="TextBox 21">
            <a:hlinkClick r:id="rId8" action="ppaction://hlinksldjump"/>
          </p:cNvPr>
          <p:cNvSpPr txBox="1"/>
          <p:nvPr/>
        </p:nvSpPr>
        <p:spPr>
          <a:xfrm>
            <a:off x="10659748" y="3742681"/>
            <a:ext cx="164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solidFill>
                  <a:sysClr val="windowText" lastClr="000000"/>
                </a:solidFill>
                <a:latin typeface="Century Gothic" panose="020B0502020202020204" pitchFamily="34" charset="0"/>
              </a:rPr>
              <a:t>t</a:t>
            </a:r>
            <a:r>
              <a:rPr lang="en-GB" sz="1600" dirty="0" smtClean="0">
                <a:solidFill>
                  <a:sysClr val="windowText" lastClr="000000"/>
                </a:solidFill>
                <a:latin typeface="Century Gothic" panose="020B0502020202020204" pitchFamily="34" charset="0"/>
              </a:rPr>
              <a:t>ypes of</a:t>
            </a:r>
            <a:endParaRPr lang="en-GB" sz="1600" dirty="0">
              <a:solidFill>
                <a:sysClr val="windowText" lastClr="00000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886336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10953951" y="2264684"/>
            <a:ext cx="1051560" cy="1051560"/>
          </a:xfrm>
          <a:prstGeom prst="ellipse">
            <a:avLst/>
          </a:prstGeom>
          <a:solidFill>
            <a:srgbClr val="FF0066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ln w="3175">
                <a:solidFill>
                  <a:schemeClr val="bg1">
                    <a:lumMod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hlinkClick r:id="" action="ppaction://hlinkshowjump?jump=nextslide"/>
          </p:cNvPr>
          <p:cNvSpPr txBox="1"/>
          <p:nvPr/>
        </p:nvSpPr>
        <p:spPr>
          <a:xfrm>
            <a:off x="10666014" y="2313410"/>
            <a:ext cx="15684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Next Question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580165" y="5430837"/>
            <a:ext cx="9664071" cy="1325563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bliqueTopLeft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6600" b="1" dirty="0" smtClean="0">
                <a:ln w="28575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Yeah! You get a star! </a:t>
            </a:r>
            <a:endParaRPr lang="en-GB" sz="6600" b="1" dirty="0">
              <a:ln w="28575"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hlinkClick r:id="" action="ppaction://hlinkshowjump?jump=nextslide"/>
          </p:cNvPr>
          <p:cNvSpPr txBox="1"/>
          <p:nvPr/>
        </p:nvSpPr>
        <p:spPr>
          <a:xfrm>
            <a:off x="10978023" y="2160969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here to the 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9" name="Oval 8">
            <a:hlinkClick r:id="rId4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4345887"/>
      </p:ext>
    </p:extLst>
  </p:cSld>
  <p:clrMapOvr>
    <a:masterClrMapping/>
  </p:clrMapOvr>
  <p:transition>
    <p:blinds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Oval 4"/>
          <p:cNvSpPr>
            <a:spLocks noChangeArrowheads="1"/>
          </p:cNvSpPr>
          <p:nvPr/>
        </p:nvSpPr>
        <p:spPr bwMode="auto">
          <a:xfrm>
            <a:off x="2438400" y="0"/>
            <a:ext cx="7848600" cy="6858000"/>
          </a:xfrm>
          <a:prstGeom prst="ellipse">
            <a:avLst/>
          </a:prstGeom>
          <a:solidFill>
            <a:srgbClr val="FFFF00"/>
          </a:solidFill>
          <a:ln w="76200" cmpd="tri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4102" name="Line 6"/>
          <p:cNvSpPr>
            <a:spLocks noChangeShapeType="1"/>
          </p:cNvSpPr>
          <p:nvPr/>
        </p:nvSpPr>
        <p:spPr bwMode="auto">
          <a:xfrm>
            <a:off x="2438400" y="3462339"/>
            <a:ext cx="78486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3" name="Line 7"/>
          <p:cNvSpPr>
            <a:spLocks noChangeShapeType="1"/>
          </p:cNvSpPr>
          <p:nvPr/>
        </p:nvSpPr>
        <p:spPr bwMode="auto">
          <a:xfrm>
            <a:off x="6477000" y="0"/>
            <a:ext cx="0" cy="6858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4" name="Line 8"/>
          <p:cNvSpPr>
            <a:spLocks noChangeShapeType="1"/>
          </p:cNvSpPr>
          <p:nvPr/>
        </p:nvSpPr>
        <p:spPr bwMode="auto">
          <a:xfrm flipV="1">
            <a:off x="3352800" y="1371600"/>
            <a:ext cx="6172200" cy="4191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5" name="Line 9"/>
          <p:cNvSpPr>
            <a:spLocks noChangeShapeType="1"/>
          </p:cNvSpPr>
          <p:nvPr/>
        </p:nvSpPr>
        <p:spPr bwMode="auto">
          <a:xfrm flipH="1" flipV="1">
            <a:off x="3505200" y="1066800"/>
            <a:ext cx="5715000" cy="4648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8" name="Oval 12"/>
          <p:cNvSpPr>
            <a:spLocks noChangeArrowheads="1"/>
          </p:cNvSpPr>
          <p:nvPr/>
        </p:nvSpPr>
        <p:spPr bwMode="auto">
          <a:xfrm>
            <a:off x="4876800" y="609600"/>
            <a:ext cx="1295400" cy="1295400"/>
          </a:xfrm>
          <a:prstGeom prst="ellipse">
            <a:avLst/>
          </a:prstGeom>
          <a:solidFill>
            <a:srgbClr val="FF00FF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4109" name="Oval 13"/>
          <p:cNvSpPr>
            <a:spLocks noChangeArrowheads="1"/>
          </p:cNvSpPr>
          <p:nvPr/>
        </p:nvSpPr>
        <p:spPr bwMode="auto">
          <a:xfrm>
            <a:off x="6934200" y="609600"/>
            <a:ext cx="1295400" cy="1295400"/>
          </a:xfrm>
          <a:prstGeom prst="ellipse">
            <a:avLst/>
          </a:prstGeom>
          <a:solidFill>
            <a:srgbClr val="00FF00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4110" name="Oval 14"/>
          <p:cNvSpPr>
            <a:spLocks noChangeArrowheads="1"/>
          </p:cNvSpPr>
          <p:nvPr/>
        </p:nvSpPr>
        <p:spPr bwMode="auto">
          <a:xfrm>
            <a:off x="8458200" y="2057400"/>
            <a:ext cx="1295400" cy="1295400"/>
          </a:xfrm>
          <a:prstGeom prst="ellipse">
            <a:avLst/>
          </a:prstGeom>
          <a:solidFill>
            <a:srgbClr val="33CCCC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4111" name="Oval 15"/>
          <p:cNvSpPr>
            <a:spLocks noChangeArrowheads="1"/>
          </p:cNvSpPr>
          <p:nvPr/>
        </p:nvSpPr>
        <p:spPr bwMode="auto">
          <a:xfrm>
            <a:off x="8458200" y="3657600"/>
            <a:ext cx="1295400" cy="12954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4112" name="Oval 16"/>
          <p:cNvSpPr>
            <a:spLocks noChangeArrowheads="1"/>
          </p:cNvSpPr>
          <p:nvPr/>
        </p:nvSpPr>
        <p:spPr bwMode="auto">
          <a:xfrm>
            <a:off x="6781800" y="4876800"/>
            <a:ext cx="1295400" cy="1295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5</a:t>
            </a:r>
          </a:p>
        </p:txBody>
      </p:sp>
      <p:sp>
        <p:nvSpPr>
          <p:cNvPr id="4113" name="Oval 17"/>
          <p:cNvSpPr>
            <a:spLocks noChangeArrowheads="1"/>
          </p:cNvSpPr>
          <p:nvPr/>
        </p:nvSpPr>
        <p:spPr bwMode="auto">
          <a:xfrm>
            <a:off x="4800600" y="4876800"/>
            <a:ext cx="1295400" cy="1295400"/>
          </a:xfrm>
          <a:prstGeom prst="ellipse">
            <a:avLst/>
          </a:prstGeom>
          <a:solidFill>
            <a:srgbClr val="9933FF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6</a:t>
            </a:r>
          </a:p>
        </p:txBody>
      </p:sp>
      <p:sp>
        <p:nvSpPr>
          <p:cNvPr id="4114" name="Oval 18"/>
          <p:cNvSpPr>
            <a:spLocks noChangeArrowheads="1"/>
          </p:cNvSpPr>
          <p:nvPr/>
        </p:nvSpPr>
        <p:spPr bwMode="auto">
          <a:xfrm>
            <a:off x="3124200" y="3581400"/>
            <a:ext cx="1295400" cy="1295400"/>
          </a:xfrm>
          <a:prstGeom prst="ellipse">
            <a:avLst/>
          </a:prstGeom>
          <a:solidFill>
            <a:srgbClr val="FF9900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7</a:t>
            </a:r>
          </a:p>
        </p:txBody>
      </p:sp>
      <p:sp>
        <p:nvSpPr>
          <p:cNvPr id="4115" name="Oval 19"/>
          <p:cNvSpPr>
            <a:spLocks noChangeArrowheads="1"/>
          </p:cNvSpPr>
          <p:nvPr/>
        </p:nvSpPr>
        <p:spPr bwMode="auto">
          <a:xfrm>
            <a:off x="3276600" y="1981200"/>
            <a:ext cx="1295400" cy="1295400"/>
          </a:xfrm>
          <a:prstGeom prst="ellipse">
            <a:avLst/>
          </a:prstGeom>
          <a:solidFill>
            <a:srgbClr val="3366FF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8</a:t>
            </a:r>
          </a:p>
        </p:txBody>
      </p:sp>
      <p:sp>
        <p:nvSpPr>
          <p:cNvPr id="4116" name="AutoShape 20"/>
          <p:cNvSpPr>
            <a:spLocks noChangeArrowheads="1"/>
          </p:cNvSpPr>
          <p:nvPr/>
        </p:nvSpPr>
        <p:spPr bwMode="auto">
          <a:xfrm>
            <a:off x="6096000" y="1066800"/>
            <a:ext cx="838200" cy="2514600"/>
          </a:xfrm>
          <a:prstGeom prst="upArrow">
            <a:avLst>
              <a:gd name="adj1" fmla="val 50000"/>
              <a:gd name="adj2" fmla="val 75000"/>
            </a:avLst>
          </a:prstGeom>
          <a:solidFill>
            <a:srgbClr val="660066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vert="eaVert" wrap="none" anchor="ctr"/>
          <a:lstStyle/>
          <a:p>
            <a:endParaRPr lang="en-GB"/>
          </a:p>
        </p:txBody>
      </p:sp>
      <p:sp>
        <p:nvSpPr>
          <p:cNvPr id="4117" name="AutoShape 21">
            <a:hlinkClick r:id="" action="ppaction://hlinkshowjump?jump=nextslide" highlightClick="1">
              <a:snd r:embed="rId3" name="Drum Roll (snare).wav"/>
            </a:hlinkClick>
          </p:cNvPr>
          <p:cNvSpPr>
            <a:spLocks noChangeArrowheads="1"/>
          </p:cNvSpPr>
          <p:nvPr/>
        </p:nvSpPr>
        <p:spPr bwMode="auto">
          <a:xfrm>
            <a:off x="1600200" y="5715000"/>
            <a:ext cx="1752600" cy="990600"/>
          </a:xfrm>
          <a:prstGeom prst="actionButtonBlank">
            <a:avLst/>
          </a:prstGeom>
          <a:solidFill>
            <a:srgbClr val="AAFF44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4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SPIN</a:t>
            </a:r>
          </a:p>
        </p:txBody>
      </p:sp>
    </p:spTree>
    <p:extLst>
      <p:ext uri="{BB962C8B-B14F-4D97-AF65-F5344CB8AC3E}">
        <p14:creationId xmlns:p14="http://schemas.microsoft.com/office/powerpoint/2010/main" val="791583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Oval 2"/>
          <p:cNvSpPr>
            <a:spLocks noChangeArrowheads="1"/>
          </p:cNvSpPr>
          <p:nvPr/>
        </p:nvSpPr>
        <p:spPr bwMode="auto">
          <a:xfrm>
            <a:off x="2438400" y="0"/>
            <a:ext cx="7848600" cy="6858000"/>
          </a:xfrm>
          <a:prstGeom prst="ellipse">
            <a:avLst/>
          </a:prstGeom>
          <a:solidFill>
            <a:srgbClr val="FFFF00"/>
          </a:solidFill>
          <a:ln w="76200" cmpd="tri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endParaRPr lang="en-GB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5603" name="Line 3"/>
          <p:cNvSpPr>
            <a:spLocks noChangeShapeType="1"/>
          </p:cNvSpPr>
          <p:nvPr/>
        </p:nvSpPr>
        <p:spPr bwMode="auto">
          <a:xfrm>
            <a:off x="2438400" y="3462339"/>
            <a:ext cx="78486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5604" name="Line 4"/>
          <p:cNvSpPr>
            <a:spLocks noChangeShapeType="1"/>
          </p:cNvSpPr>
          <p:nvPr/>
        </p:nvSpPr>
        <p:spPr bwMode="auto">
          <a:xfrm>
            <a:off x="6477000" y="0"/>
            <a:ext cx="0" cy="6858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5605" name="Line 5"/>
          <p:cNvSpPr>
            <a:spLocks noChangeShapeType="1"/>
          </p:cNvSpPr>
          <p:nvPr/>
        </p:nvSpPr>
        <p:spPr bwMode="auto">
          <a:xfrm flipV="1">
            <a:off x="3352800" y="1371600"/>
            <a:ext cx="6172200" cy="4191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5606" name="Line 6"/>
          <p:cNvSpPr>
            <a:spLocks noChangeShapeType="1"/>
          </p:cNvSpPr>
          <p:nvPr/>
        </p:nvSpPr>
        <p:spPr bwMode="auto">
          <a:xfrm flipH="1" flipV="1">
            <a:off x="3505200" y="1066800"/>
            <a:ext cx="5715000" cy="4648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5607" name="Oval 7"/>
          <p:cNvSpPr>
            <a:spLocks noChangeArrowheads="1"/>
          </p:cNvSpPr>
          <p:nvPr/>
        </p:nvSpPr>
        <p:spPr bwMode="auto">
          <a:xfrm>
            <a:off x="4876800" y="609600"/>
            <a:ext cx="1295400" cy="1295400"/>
          </a:xfrm>
          <a:prstGeom prst="ellipse">
            <a:avLst/>
          </a:prstGeom>
          <a:solidFill>
            <a:srgbClr val="FF00FF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25608" name="Oval 8"/>
          <p:cNvSpPr>
            <a:spLocks noChangeArrowheads="1"/>
          </p:cNvSpPr>
          <p:nvPr/>
        </p:nvSpPr>
        <p:spPr bwMode="auto">
          <a:xfrm>
            <a:off x="6934200" y="609600"/>
            <a:ext cx="1295400" cy="1295400"/>
          </a:xfrm>
          <a:prstGeom prst="ellipse">
            <a:avLst/>
          </a:prstGeom>
          <a:solidFill>
            <a:srgbClr val="00FF0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25609" name="Oval 9"/>
          <p:cNvSpPr>
            <a:spLocks noChangeArrowheads="1"/>
          </p:cNvSpPr>
          <p:nvPr/>
        </p:nvSpPr>
        <p:spPr bwMode="auto">
          <a:xfrm>
            <a:off x="8458200" y="2057400"/>
            <a:ext cx="1295400" cy="1295400"/>
          </a:xfrm>
          <a:prstGeom prst="ellipse">
            <a:avLst/>
          </a:prstGeom>
          <a:solidFill>
            <a:srgbClr val="33CCCC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25610" name="Oval 10"/>
          <p:cNvSpPr>
            <a:spLocks noChangeArrowheads="1"/>
          </p:cNvSpPr>
          <p:nvPr/>
        </p:nvSpPr>
        <p:spPr bwMode="auto">
          <a:xfrm>
            <a:off x="8458200" y="3657600"/>
            <a:ext cx="1295400" cy="12954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25611" name="Oval 11"/>
          <p:cNvSpPr>
            <a:spLocks noChangeArrowheads="1"/>
          </p:cNvSpPr>
          <p:nvPr/>
        </p:nvSpPr>
        <p:spPr bwMode="auto">
          <a:xfrm>
            <a:off x="6781800" y="4876800"/>
            <a:ext cx="1295400" cy="1295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5</a:t>
            </a:r>
          </a:p>
        </p:txBody>
      </p:sp>
      <p:sp>
        <p:nvSpPr>
          <p:cNvPr id="25612" name="Oval 12"/>
          <p:cNvSpPr>
            <a:spLocks noChangeArrowheads="1"/>
          </p:cNvSpPr>
          <p:nvPr/>
        </p:nvSpPr>
        <p:spPr bwMode="auto">
          <a:xfrm>
            <a:off x="4800600" y="4876800"/>
            <a:ext cx="1295400" cy="1295400"/>
          </a:xfrm>
          <a:prstGeom prst="ellipse">
            <a:avLst/>
          </a:prstGeom>
          <a:solidFill>
            <a:srgbClr val="9933FF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6</a:t>
            </a:r>
          </a:p>
        </p:txBody>
      </p:sp>
      <p:sp>
        <p:nvSpPr>
          <p:cNvPr id="25613" name="Oval 13"/>
          <p:cNvSpPr>
            <a:spLocks noChangeArrowheads="1"/>
          </p:cNvSpPr>
          <p:nvPr/>
        </p:nvSpPr>
        <p:spPr bwMode="auto">
          <a:xfrm>
            <a:off x="3124200" y="3581400"/>
            <a:ext cx="1295400" cy="1295400"/>
          </a:xfrm>
          <a:prstGeom prst="ellipse">
            <a:avLst/>
          </a:prstGeom>
          <a:solidFill>
            <a:srgbClr val="FF990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7</a:t>
            </a:r>
          </a:p>
        </p:txBody>
      </p:sp>
      <p:sp>
        <p:nvSpPr>
          <p:cNvPr id="25614" name="Oval 14"/>
          <p:cNvSpPr>
            <a:spLocks noChangeArrowheads="1"/>
          </p:cNvSpPr>
          <p:nvPr/>
        </p:nvSpPr>
        <p:spPr bwMode="auto">
          <a:xfrm>
            <a:off x="3276600" y="1981200"/>
            <a:ext cx="1295400" cy="1295400"/>
          </a:xfrm>
          <a:prstGeom prst="ellipse">
            <a:avLst/>
          </a:prstGeom>
          <a:solidFill>
            <a:srgbClr val="3366FF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8</a:t>
            </a:r>
          </a:p>
        </p:txBody>
      </p:sp>
      <p:sp>
        <p:nvSpPr>
          <p:cNvPr id="25615" name="AutoShape 15"/>
          <p:cNvSpPr>
            <a:spLocks noChangeArrowheads="1"/>
          </p:cNvSpPr>
          <p:nvPr/>
        </p:nvSpPr>
        <p:spPr bwMode="auto">
          <a:xfrm rot="6499915">
            <a:off x="7010400" y="2514600"/>
            <a:ext cx="838200" cy="2514600"/>
          </a:xfrm>
          <a:prstGeom prst="upArrow">
            <a:avLst>
              <a:gd name="adj1" fmla="val 50000"/>
              <a:gd name="adj2" fmla="val 75000"/>
            </a:avLst>
          </a:prstGeom>
          <a:solidFill>
            <a:srgbClr val="660066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vert="eaVert" wrap="none" anchor="ctr"/>
          <a:lstStyle/>
          <a:p>
            <a:endParaRPr lang="en-GB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8" name="Action Button: Help 17">
            <a:hlinkClick r:id="" action="ppaction://hlinkshowjump?jump=nextslide" highlightClick="1"/>
          </p:cNvPr>
          <p:cNvSpPr/>
          <p:nvPr/>
        </p:nvSpPr>
        <p:spPr>
          <a:xfrm>
            <a:off x="9429750" y="5672139"/>
            <a:ext cx="1790700" cy="990600"/>
          </a:xfrm>
          <a:prstGeom prst="actionButtonHelp">
            <a:avLst/>
          </a:prstGeom>
          <a:solidFill>
            <a:srgbClr val="33FA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3041346"/>
      </p:ext>
    </p:extLst>
  </p:cSld>
  <p:clrMapOvr>
    <a:masterClrMapping/>
  </p:clrMapOvr>
  <p:transition spd="slow"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ded Corner 2"/>
          <p:cNvSpPr/>
          <p:nvPr/>
        </p:nvSpPr>
        <p:spPr>
          <a:xfrm>
            <a:off x="1378855" y="972457"/>
            <a:ext cx="9281160" cy="5431536"/>
          </a:xfrm>
          <a:prstGeom prst="foldedCorner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FF0066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bliqueTop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1455649" y="1665333"/>
            <a:ext cx="8904849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I have a new digital camera. It is _____.</a:t>
            </a:r>
          </a:p>
          <a:p>
            <a:pPr algn="just"/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1527135" y="3530900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a.	mine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1527135" y="4137647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b.	yours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1527134" y="4765395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c.	ours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hlinkClick r:id="rId4" action="ppaction://hlinksldjump"/>
          </p:cNvPr>
          <p:cNvSpPr txBox="1"/>
          <p:nvPr/>
        </p:nvSpPr>
        <p:spPr>
          <a:xfrm>
            <a:off x="1527134" y="5302364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d.	his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359228" y="522513"/>
            <a:ext cx="7199812" cy="828945"/>
          </a:xfrm>
          <a:prstGeom prst="rect">
            <a:avLst/>
          </a:prstGeom>
          <a:solidFill>
            <a:srgbClr val="73FF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Question for Group </a:t>
            </a:r>
            <a:endParaRPr lang="en-GB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5" name="Oval 10"/>
          <p:cNvSpPr>
            <a:spLocks noChangeArrowheads="1"/>
          </p:cNvSpPr>
          <p:nvPr/>
        </p:nvSpPr>
        <p:spPr bwMode="auto">
          <a:xfrm>
            <a:off x="6774543" y="147853"/>
            <a:ext cx="1295400" cy="12954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12" name="Oval 11">
            <a:hlinkClick r:id="rId5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3" name="TextBox 12">
            <a:hlinkClick r:id="rId5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17101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001487" y="5834743"/>
            <a:ext cx="10242750" cy="921657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bliqueTopLeft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6600" b="1" dirty="0" smtClean="0">
                <a:ln w="28575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Oops! Wrong Answer!</a:t>
            </a:r>
            <a:endParaRPr lang="en-GB" sz="6600" b="1" dirty="0">
              <a:ln w="28575"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11006487" y="2185523"/>
            <a:ext cx="1051560" cy="1051560"/>
          </a:xfrm>
          <a:prstGeom prst="ellipse">
            <a:avLst/>
          </a:prstGeom>
          <a:solidFill>
            <a:srgbClr val="33FA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ln w="3175">
                <a:solidFill>
                  <a:schemeClr val="tx1"/>
                </a:solidFill>
              </a:ln>
              <a:latin typeface="Freestyle Script" panose="030804020302050B0404" pitchFamily="66" charset="0"/>
            </a:endParaRPr>
          </a:p>
        </p:txBody>
      </p:sp>
      <p:sp>
        <p:nvSpPr>
          <p:cNvPr id="5" name="TextBox 4">
            <a:hlinkClick r:id="" action="ppaction://hlinkshowjump?jump=previousslide"/>
          </p:cNvPr>
          <p:cNvSpPr txBox="1"/>
          <p:nvPr/>
        </p:nvSpPr>
        <p:spPr>
          <a:xfrm>
            <a:off x="10749692" y="2185523"/>
            <a:ext cx="15651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ckerli One" panose="02000503000000020003" pitchFamily="2" charset="0"/>
              </a:rPr>
              <a:t>Try Again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7" name="TextBox 6">
            <a:hlinkClick r:id="" action="ppaction://hlinkshowjump?jump=previousslide"/>
          </p:cNvPr>
          <p:cNvSpPr txBox="1"/>
          <p:nvPr/>
        </p:nvSpPr>
        <p:spPr>
          <a:xfrm>
            <a:off x="11035356" y="2126042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here to 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8" name="Oval 7">
            <a:hlinkClick r:id="rId4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9" name="TextBox 8">
            <a:hlinkClick r:id="rId4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321908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fracture"/>
        <p:sndAc>
          <p:stSnd>
            <p:snd r:embed="rId2" name="explode.wav"/>
          </p:stSnd>
        </p:sndAc>
      </p:transition>
    </mc:Choice>
    <mc:Fallback>
      <p:transition spd="slow">
        <p:fade/>
        <p:sndAc>
          <p:stSnd>
            <p:snd r:embed="rId2" name="explod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10953951" y="2264684"/>
            <a:ext cx="1051560" cy="1051560"/>
          </a:xfrm>
          <a:prstGeom prst="ellipse">
            <a:avLst/>
          </a:prstGeom>
          <a:solidFill>
            <a:srgbClr val="FF0066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ln w="3175">
                <a:solidFill>
                  <a:schemeClr val="bg1">
                    <a:lumMod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hlinkClick r:id="" action="ppaction://hlinkshowjump?jump=nextslide"/>
          </p:cNvPr>
          <p:cNvSpPr txBox="1"/>
          <p:nvPr/>
        </p:nvSpPr>
        <p:spPr>
          <a:xfrm>
            <a:off x="10666014" y="2313410"/>
            <a:ext cx="15684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Next Question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580165" y="5430837"/>
            <a:ext cx="9664071" cy="1325563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bliqueTopLeft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6600" b="1" dirty="0" smtClean="0">
                <a:ln w="28575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Yeah! You get a star! </a:t>
            </a:r>
            <a:endParaRPr lang="en-GB" sz="6600" b="1" dirty="0">
              <a:ln w="28575"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hlinkClick r:id="" action="ppaction://hlinkshowjump?jump=nextslide"/>
          </p:cNvPr>
          <p:cNvSpPr txBox="1"/>
          <p:nvPr/>
        </p:nvSpPr>
        <p:spPr>
          <a:xfrm>
            <a:off x="10978023" y="2160969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here to the 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9" name="Oval 8">
            <a:hlinkClick r:id="rId4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8700030"/>
      </p:ext>
    </p:extLst>
  </p:cSld>
  <p:clrMapOvr>
    <a:masterClrMapping/>
  </p:clrMapOvr>
  <p:transition>
    <p:blinds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Oval 4"/>
          <p:cNvSpPr>
            <a:spLocks noChangeArrowheads="1"/>
          </p:cNvSpPr>
          <p:nvPr/>
        </p:nvSpPr>
        <p:spPr bwMode="auto">
          <a:xfrm>
            <a:off x="2438400" y="0"/>
            <a:ext cx="7848600" cy="6858000"/>
          </a:xfrm>
          <a:prstGeom prst="ellipse">
            <a:avLst/>
          </a:prstGeom>
          <a:solidFill>
            <a:srgbClr val="FFFF00"/>
          </a:solidFill>
          <a:ln w="76200" cmpd="tri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4102" name="Line 6"/>
          <p:cNvSpPr>
            <a:spLocks noChangeShapeType="1"/>
          </p:cNvSpPr>
          <p:nvPr/>
        </p:nvSpPr>
        <p:spPr bwMode="auto">
          <a:xfrm>
            <a:off x="2438400" y="3462339"/>
            <a:ext cx="78486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3" name="Line 7"/>
          <p:cNvSpPr>
            <a:spLocks noChangeShapeType="1"/>
          </p:cNvSpPr>
          <p:nvPr/>
        </p:nvSpPr>
        <p:spPr bwMode="auto">
          <a:xfrm>
            <a:off x="6477000" y="0"/>
            <a:ext cx="0" cy="6858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4" name="Line 8"/>
          <p:cNvSpPr>
            <a:spLocks noChangeShapeType="1"/>
          </p:cNvSpPr>
          <p:nvPr/>
        </p:nvSpPr>
        <p:spPr bwMode="auto">
          <a:xfrm flipV="1">
            <a:off x="3352800" y="1371600"/>
            <a:ext cx="6172200" cy="4191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5" name="Line 9"/>
          <p:cNvSpPr>
            <a:spLocks noChangeShapeType="1"/>
          </p:cNvSpPr>
          <p:nvPr/>
        </p:nvSpPr>
        <p:spPr bwMode="auto">
          <a:xfrm flipH="1" flipV="1">
            <a:off x="3505200" y="1066800"/>
            <a:ext cx="5715000" cy="4648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8" name="Oval 12"/>
          <p:cNvSpPr>
            <a:spLocks noChangeArrowheads="1"/>
          </p:cNvSpPr>
          <p:nvPr/>
        </p:nvSpPr>
        <p:spPr bwMode="auto">
          <a:xfrm>
            <a:off x="4876800" y="609600"/>
            <a:ext cx="1295400" cy="1295400"/>
          </a:xfrm>
          <a:prstGeom prst="ellipse">
            <a:avLst/>
          </a:prstGeom>
          <a:solidFill>
            <a:srgbClr val="FF00FF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4109" name="Oval 13"/>
          <p:cNvSpPr>
            <a:spLocks noChangeArrowheads="1"/>
          </p:cNvSpPr>
          <p:nvPr/>
        </p:nvSpPr>
        <p:spPr bwMode="auto">
          <a:xfrm>
            <a:off x="6934200" y="609600"/>
            <a:ext cx="1295400" cy="1295400"/>
          </a:xfrm>
          <a:prstGeom prst="ellipse">
            <a:avLst/>
          </a:prstGeom>
          <a:solidFill>
            <a:srgbClr val="00FF00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4110" name="Oval 14"/>
          <p:cNvSpPr>
            <a:spLocks noChangeArrowheads="1"/>
          </p:cNvSpPr>
          <p:nvPr/>
        </p:nvSpPr>
        <p:spPr bwMode="auto">
          <a:xfrm>
            <a:off x="8458200" y="2057400"/>
            <a:ext cx="1295400" cy="1295400"/>
          </a:xfrm>
          <a:prstGeom prst="ellipse">
            <a:avLst/>
          </a:prstGeom>
          <a:solidFill>
            <a:srgbClr val="33CCCC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4111" name="Oval 15"/>
          <p:cNvSpPr>
            <a:spLocks noChangeArrowheads="1"/>
          </p:cNvSpPr>
          <p:nvPr/>
        </p:nvSpPr>
        <p:spPr bwMode="auto">
          <a:xfrm>
            <a:off x="8458200" y="3657600"/>
            <a:ext cx="1295400" cy="12954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4112" name="Oval 16"/>
          <p:cNvSpPr>
            <a:spLocks noChangeArrowheads="1"/>
          </p:cNvSpPr>
          <p:nvPr/>
        </p:nvSpPr>
        <p:spPr bwMode="auto">
          <a:xfrm>
            <a:off x="6781800" y="4876800"/>
            <a:ext cx="1295400" cy="1295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5</a:t>
            </a:r>
          </a:p>
        </p:txBody>
      </p:sp>
      <p:sp>
        <p:nvSpPr>
          <p:cNvPr id="4113" name="Oval 17"/>
          <p:cNvSpPr>
            <a:spLocks noChangeArrowheads="1"/>
          </p:cNvSpPr>
          <p:nvPr/>
        </p:nvSpPr>
        <p:spPr bwMode="auto">
          <a:xfrm>
            <a:off x="4800600" y="4876800"/>
            <a:ext cx="1295400" cy="1295400"/>
          </a:xfrm>
          <a:prstGeom prst="ellipse">
            <a:avLst/>
          </a:prstGeom>
          <a:solidFill>
            <a:srgbClr val="9933FF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6</a:t>
            </a:r>
          </a:p>
        </p:txBody>
      </p:sp>
      <p:sp>
        <p:nvSpPr>
          <p:cNvPr id="4114" name="Oval 18"/>
          <p:cNvSpPr>
            <a:spLocks noChangeArrowheads="1"/>
          </p:cNvSpPr>
          <p:nvPr/>
        </p:nvSpPr>
        <p:spPr bwMode="auto">
          <a:xfrm>
            <a:off x="3124200" y="3581400"/>
            <a:ext cx="1295400" cy="1295400"/>
          </a:xfrm>
          <a:prstGeom prst="ellipse">
            <a:avLst/>
          </a:prstGeom>
          <a:solidFill>
            <a:srgbClr val="FF9900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7</a:t>
            </a:r>
          </a:p>
        </p:txBody>
      </p:sp>
      <p:sp>
        <p:nvSpPr>
          <p:cNvPr id="4115" name="Oval 19"/>
          <p:cNvSpPr>
            <a:spLocks noChangeArrowheads="1"/>
          </p:cNvSpPr>
          <p:nvPr/>
        </p:nvSpPr>
        <p:spPr bwMode="auto">
          <a:xfrm>
            <a:off x="3276600" y="1981200"/>
            <a:ext cx="1295400" cy="1295400"/>
          </a:xfrm>
          <a:prstGeom prst="ellipse">
            <a:avLst/>
          </a:prstGeom>
          <a:solidFill>
            <a:srgbClr val="3366FF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8</a:t>
            </a:r>
          </a:p>
        </p:txBody>
      </p:sp>
      <p:sp>
        <p:nvSpPr>
          <p:cNvPr id="4116" name="AutoShape 20"/>
          <p:cNvSpPr>
            <a:spLocks noChangeArrowheads="1"/>
          </p:cNvSpPr>
          <p:nvPr/>
        </p:nvSpPr>
        <p:spPr bwMode="auto">
          <a:xfrm>
            <a:off x="6096000" y="1066800"/>
            <a:ext cx="838200" cy="2514600"/>
          </a:xfrm>
          <a:prstGeom prst="upArrow">
            <a:avLst>
              <a:gd name="adj1" fmla="val 50000"/>
              <a:gd name="adj2" fmla="val 75000"/>
            </a:avLst>
          </a:prstGeom>
          <a:solidFill>
            <a:srgbClr val="660066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vert="eaVert" wrap="none" anchor="ctr"/>
          <a:lstStyle/>
          <a:p>
            <a:endParaRPr lang="en-GB"/>
          </a:p>
        </p:txBody>
      </p:sp>
      <p:sp>
        <p:nvSpPr>
          <p:cNvPr id="4117" name="AutoShape 21">
            <a:hlinkClick r:id="" action="ppaction://hlinkshowjump?jump=nextslide" highlightClick="1">
              <a:snd r:embed="rId3" name="Drum Roll (snare).wav"/>
            </a:hlinkClick>
          </p:cNvPr>
          <p:cNvSpPr>
            <a:spLocks noChangeArrowheads="1"/>
          </p:cNvSpPr>
          <p:nvPr/>
        </p:nvSpPr>
        <p:spPr bwMode="auto">
          <a:xfrm>
            <a:off x="1600200" y="5715000"/>
            <a:ext cx="1752600" cy="990600"/>
          </a:xfrm>
          <a:prstGeom prst="actionButtonBlank">
            <a:avLst/>
          </a:prstGeom>
          <a:solidFill>
            <a:srgbClr val="AAFF44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4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SPIN</a:t>
            </a:r>
          </a:p>
        </p:txBody>
      </p:sp>
    </p:spTree>
    <p:extLst>
      <p:ext uri="{BB962C8B-B14F-4D97-AF65-F5344CB8AC3E}">
        <p14:creationId xmlns:p14="http://schemas.microsoft.com/office/powerpoint/2010/main" val="845793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Oval 2"/>
          <p:cNvSpPr>
            <a:spLocks noChangeArrowheads="1"/>
          </p:cNvSpPr>
          <p:nvPr/>
        </p:nvSpPr>
        <p:spPr bwMode="auto">
          <a:xfrm>
            <a:off x="2438400" y="0"/>
            <a:ext cx="7848600" cy="6858000"/>
          </a:xfrm>
          <a:prstGeom prst="ellipse">
            <a:avLst/>
          </a:prstGeom>
          <a:solidFill>
            <a:srgbClr val="FFFF00"/>
          </a:solidFill>
          <a:ln w="76200" cmpd="tri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endParaRPr lang="en-GB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7651" name="Line 3"/>
          <p:cNvSpPr>
            <a:spLocks noChangeShapeType="1"/>
          </p:cNvSpPr>
          <p:nvPr/>
        </p:nvSpPr>
        <p:spPr bwMode="auto">
          <a:xfrm>
            <a:off x="2438400" y="3462339"/>
            <a:ext cx="78486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7652" name="Line 4"/>
          <p:cNvSpPr>
            <a:spLocks noChangeShapeType="1"/>
          </p:cNvSpPr>
          <p:nvPr/>
        </p:nvSpPr>
        <p:spPr bwMode="auto">
          <a:xfrm>
            <a:off x="6477000" y="0"/>
            <a:ext cx="0" cy="6858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7653" name="Line 5"/>
          <p:cNvSpPr>
            <a:spLocks noChangeShapeType="1"/>
          </p:cNvSpPr>
          <p:nvPr/>
        </p:nvSpPr>
        <p:spPr bwMode="auto">
          <a:xfrm flipV="1">
            <a:off x="3352800" y="1371600"/>
            <a:ext cx="6172200" cy="4191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7654" name="Line 6"/>
          <p:cNvSpPr>
            <a:spLocks noChangeShapeType="1"/>
          </p:cNvSpPr>
          <p:nvPr/>
        </p:nvSpPr>
        <p:spPr bwMode="auto">
          <a:xfrm flipH="1" flipV="1">
            <a:off x="3505200" y="1066800"/>
            <a:ext cx="5715000" cy="4648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7655" name="Oval 7"/>
          <p:cNvSpPr>
            <a:spLocks noChangeArrowheads="1"/>
          </p:cNvSpPr>
          <p:nvPr/>
        </p:nvSpPr>
        <p:spPr bwMode="auto">
          <a:xfrm>
            <a:off x="4876800" y="609600"/>
            <a:ext cx="1295400" cy="1295400"/>
          </a:xfrm>
          <a:prstGeom prst="ellipse">
            <a:avLst/>
          </a:prstGeom>
          <a:solidFill>
            <a:srgbClr val="FF00FF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27656" name="Oval 8"/>
          <p:cNvSpPr>
            <a:spLocks noChangeArrowheads="1"/>
          </p:cNvSpPr>
          <p:nvPr/>
        </p:nvSpPr>
        <p:spPr bwMode="auto">
          <a:xfrm>
            <a:off x="6934200" y="609600"/>
            <a:ext cx="1295400" cy="1295400"/>
          </a:xfrm>
          <a:prstGeom prst="ellipse">
            <a:avLst/>
          </a:prstGeom>
          <a:solidFill>
            <a:srgbClr val="00FF0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27657" name="Oval 9"/>
          <p:cNvSpPr>
            <a:spLocks noChangeArrowheads="1"/>
          </p:cNvSpPr>
          <p:nvPr/>
        </p:nvSpPr>
        <p:spPr bwMode="auto">
          <a:xfrm>
            <a:off x="8458200" y="2057400"/>
            <a:ext cx="1295400" cy="1295400"/>
          </a:xfrm>
          <a:prstGeom prst="ellipse">
            <a:avLst/>
          </a:prstGeom>
          <a:solidFill>
            <a:srgbClr val="33CCCC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27658" name="Oval 10"/>
          <p:cNvSpPr>
            <a:spLocks noChangeArrowheads="1"/>
          </p:cNvSpPr>
          <p:nvPr/>
        </p:nvSpPr>
        <p:spPr bwMode="auto">
          <a:xfrm>
            <a:off x="8458200" y="3657600"/>
            <a:ext cx="1295400" cy="12954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27659" name="Oval 11"/>
          <p:cNvSpPr>
            <a:spLocks noChangeArrowheads="1"/>
          </p:cNvSpPr>
          <p:nvPr/>
        </p:nvSpPr>
        <p:spPr bwMode="auto">
          <a:xfrm>
            <a:off x="6781800" y="4876800"/>
            <a:ext cx="1295400" cy="1295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5</a:t>
            </a:r>
          </a:p>
        </p:txBody>
      </p:sp>
      <p:sp>
        <p:nvSpPr>
          <p:cNvPr id="27660" name="Oval 12"/>
          <p:cNvSpPr>
            <a:spLocks noChangeArrowheads="1"/>
          </p:cNvSpPr>
          <p:nvPr/>
        </p:nvSpPr>
        <p:spPr bwMode="auto">
          <a:xfrm>
            <a:off x="4800600" y="4876800"/>
            <a:ext cx="1295400" cy="1295400"/>
          </a:xfrm>
          <a:prstGeom prst="ellipse">
            <a:avLst/>
          </a:prstGeom>
          <a:solidFill>
            <a:srgbClr val="9933FF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6</a:t>
            </a:r>
          </a:p>
        </p:txBody>
      </p:sp>
      <p:sp>
        <p:nvSpPr>
          <p:cNvPr id="27661" name="Oval 13"/>
          <p:cNvSpPr>
            <a:spLocks noChangeArrowheads="1"/>
          </p:cNvSpPr>
          <p:nvPr/>
        </p:nvSpPr>
        <p:spPr bwMode="auto">
          <a:xfrm>
            <a:off x="3124200" y="3581400"/>
            <a:ext cx="1295400" cy="1295400"/>
          </a:xfrm>
          <a:prstGeom prst="ellipse">
            <a:avLst/>
          </a:prstGeom>
          <a:solidFill>
            <a:srgbClr val="FF990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7</a:t>
            </a:r>
          </a:p>
        </p:txBody>
      </p:sp>
      <p:sp>
        <p:nvSpPr>
          <p:cNvPr id="27662" name="Oval 14"/>
          <p:cNvSpPr>
            <a:spLocks noChangeArrowheads="1"/>
          </p:cNvSpPr>
          <p:nvPr/>
        </p:nvSpPr>
        <p:spPr bwMode="auto">
          <a:xfrm>
            <a:off x="3276600" y="1981200"/>
            <a:ext cx="1295400" cy="1295400"/>
          </a:xfrm>
          <a:prstGeom prst="ellipse">
            <a:avLst/>
          </a:prstGeom>
          <a:solidFill>
            <a:srgbClr val="3366FF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8</a:t>
            </a:r>
          </a:p>
        </p:txBody>
      </p:sp>
      <p:sp>
        <p:nvSpPr>
          <p:cNvPr id="27663" name="AutoShape 15"/>
          <p:cNvSpPr>
            <a:spLocks noChangeArrowheads="1"/>
          </p:cNvSpPr>
          <p:nvPr/>
        </p:nvSpPr>
        <p:spPr bwMode="auto">
          <a:xfrm rot="1967640">
            <a:off x="6705600" y="1295400"/>
            <a:ext cx="838200" cy="2514600"/>
          </a:xfrm>
          <a:prstGeom prst="upArrow">
            <a:avLst>
              <a:gd name="adj1" fmla="val 50000"/>
              <a:gd name="adj2" fmla="val 75000"/>
            </a:avLst>
          </a:prstGeom>
          <a:solidFill>
            <a:srgbClr val="660066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vert="eaVert" wrap="none" anchor="ctr"/>
          <a:lstStyle/>
          <a:p>
            <a:endParaRPr lang="en-GB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8" name="Action Button: Help 17">
            <a:hlinkClick r:id="" action="ppaction://hlinkshowjump?jump=nextslide" highlightClick="1"/>
          </p:cNvPr>
          <p:cNvSpPr/>
          <p:nvPr/>
        </p:nvSpPr>
        <p:spPr>
          <a:xfrm>
            <a:off x="9429750" y="5672139"/>
            <a:ext cx="1790700" cy="990600"/>
          </a:xfrm>
          <a:prstGeom prst="actionButtonHelp">
            <a:avLst/>
          </a:prstGeom>
          <a:solidFill>
            <a:srgbClr val="33FA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3541100"/>
      </p:ext>
    </p:extLst>
  </p:cSld>
  <p:clrMapOvr>
    <a:masterClrMapping/>
  </p:clrMapOvr>
  <p:transition spd="slow"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ded Corner 2"/>
          <p:cNvSpPr/>
          <p:nvPr/>
        </p:nvSpPr>
        <p:spPr>
          <a:xfrm>
            <a:off x="1378855" y="972457"/>
            <a:ext cx="9281160" cy="5431536"/>
          </a:xfrm>
          <a:prstGeom prst="foldedCorner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FF0066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bliqueTop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1455649" y="1665333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That is </a:t>
            </a:r>
            <a:r>
              <a:rPr lang="en-US" sz="3600" b="1" dirty="0" smtClean="0">
                <a:latin typeface="Century Gothic" panose="020B0502020202020204" pitchFamily="34" charset="0"/>
              </a:rPr>
              <a:t>George’s video game. </a:t>
            </a:r>
            <a:r>
              <a:rPr lang="en-US" sz="3600" b="1" dirty="0" smtClean="0">
                <a:latin typeface="Century Gothic" panose="020B0502020202020204" pitchFamily="34" charset="0"/>
              </a:rPr>
              <a:t>It is _____.</a:t>
            </a: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1527135" y="3530900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a.	mine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hlinkClick r:id="rId3" action="ppaction://hlinksldjump"/>
          </p:cNvPr>
          <p:cNvSpPr txBox="1"/>
          <p:nvPr/>
        </p:nvSpPr>
        <p:spPr>
          <a:xfrm>
            <a:off x="1527135" y="4137647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b.	ours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1527134" y="4765395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c.	his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hlinkClick r:id="rId3" action="ppaction://hlinksldjump"/>
          </p:cNvPr>
          <p:cNvSpPr txBox="1"/>
          <p:nvPr/>
        </p:nvSpPr>
        <p:spPr>
          <a:xfrm>
            <a:off x="1527134" y="5302364"/>
            <a:ext cx="89048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latin typeface="Century Gothic" panose="020B0502020202020204" pitchFamily="34" charset="0"/>
              </a:rPr>
              <a:t>d.	hers</a:t>
            </a:r>
            <a:endParaRPr lang="en-US" sz="3600" b="1" dirty="0">
              <a:latin typeface="Century Gothic" panose="020B0502020202020204" pitchFamily="34" charset="0"/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359228" y="522513"/>
            <a:ext cx="7199812" cy="828945"/>
          </a:xfrm>
          <a:prstGeom prst="rect">
            <a:avLst/>
          </a:prstGeom>
          <a:solidFill>
            <a:srgbClr val="73FF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Question for Group </a:t>
            </a:r>
            <a:endParaRPr lang="en-GB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5" name="Oval 8"/>
          <p:cNvSpPr>
            <a:spLocks noChangeArrowheads="1"/>
          </p:cNvSpPr>
          <p:nvPr/>
        </p:nvSpPr>
        <p:spPr bwMode="auto">
          <a:xfrm>
            <a:off x="6760029" y="144961"/>
            <a:ext cx="1295400" cy="1295400"/>
          </a:xfrm>
          <a:prstGeom prst="ellipse">
            <a:avLst/>
          </a:prstGeom>
          <a:solidFill>
            <a:srgbClr val="00FF0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none" anchor="ctr"/>
          <a:lstStyle/>
          <a:p>
            <a:pPr algn="ctr"/>
            <a:r>
              <a:rPr lang="en-US" altLang="en-US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12" name="Oval 11">
            <a:hlinkClick r:id="rId5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13" name="TextBox 12">
            <a:hlinkClick r:id="rId5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935215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001487" y="5834743"/>
            <a:ext cx="10242750" cy="921657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bliqueTopLeft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6600" b="1" dirty="0" smtClean="0">
                <a:ln w="28575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Oops! Wrong Answer!</a:t>
            </a:r>
            <a:endParaRPr lang="en-GB" sz="6600" b="1" dirty="0">
              <a:ln w="28575"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11006487" y="2185523"/>
            <a:ext cx="1051560" cy="1051560"/>
          </a:xfrm>
          <a:prstGeom prst="ellipse">
            <a:avLst/>
          </a:prstGeom>
          <a:solidFill>
            <a:srgbClr val="33FA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ln w="3175">
                <a:solidFill>
                  <a:schemeClr val="tx1"/>
                </a:solidFill>
              </a:ln>
              <a:latin typeface="Freestyle Script" panose="030804020302050B0404" pitchFamily="66" charset="0"/>
            </a:endParaRPr>
          </a:p>
        </p:txBody>
      </p:sp>
      <p:sp>
        <p:nvSpPr>
          <p:cNvPr id="5" name="TextBox 4">
            <a:hlinkClick r:id="" action="ppaction://hlinkshowjump?jump=previousslide"/>
          </p:cNvPr>
          <p:cNvSpPr txBox="1"/>
          <p:nvPr/>
        </p:nvSpPr>
        <p:spPr>
          <a:xfrm>
            <a:off x="10749692" y="2185523"/>
            <a:ext cx="15651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ckerli One" panose="02000503000000020003" pitchFamily="2" charset="0"/>
              </a:rPr>
              <a:t>Try Again</a:t>
            </a:r>
            <a:endParaRPr lang="en-GB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7" name="TextBox 6">
            <a:hlinkClick r:id="" action="ppaction://hlinkshowjump?jump=previousslide"/>
          </p:cNvPr>
          <p:cNvSpPr txBox="1"/>
          <p:nvPr/>
        </p:nvSpPr>
        <p:spPr>
          <a:xfrm>
            <a:off x="11035356" y="2126042"/>
            <a:ext cx="1057060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Click here to </a:t>
            </a:r>
            <a:endParaRPr lang="en-GB" sz="1400" b="1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8" name="Oval 7">
            <a:hlinkClick r:id="rId4" action="ppaction://hlinksldjump"/>
          </p:cNvPr>
          <p:cNvSpPr/>
          <p:nvPr/>
        </p:nvSpPr>
        <p:spPr>
          <a:xfrm>
            <a:off x="10958851" y="864156"/>
            <a:ext cx="1051560" cy="1051560"/>
          </a:xfrm>
          <a:prstGeom prst="ellipse">
            <a:avLst/>
          </a:prstGeom>
          <a:solidFill>
            <a:srgbClr val="EF2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ckerli One" panose="02000503000000020003" pitchFamily="2" charset="0"/>
            </a:endParaRPr>
          </a:p>
        </p:txBody>
      </p:sp>
      <p:sp>
        <p:nvSpPr>
          <p:cNvPr id="9" name="TextBox 8">
            <a:hlinkClick r:id="rId4" action="ppaction://hlinksldjump"/>
          </p:cNvPr>
          <p:cNvSpPr txBox="1"/>
          <p:nvPr/>
        </p:nvSpPr>
        <p:spPr>
          <a:xfrm>
            <a:off x="10876847" y="1097548"/>
            <a:ext cx="1215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Leckerli One" panose="02000503000000020003" pitchFamily="2" charset="0"/>
              </a:rPr>
              <a:t>Menu</a:t>
            </a:r>
            <a:endParaRPr lang="en-GB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Leckerli One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533703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fracture"/>
        <p:sndAc>
          <p:stSnd>
            <p:snd r:embed="rId2" name="explode.wav"/>
          </p:stSnd>
        </p:sndAc>
      </p:transition>
    </mc:Choice>
    <mc:Fallback>
      <p:transition spd="slow">
        <p:fade/>
        <p:sndAc>
          <p:stSnd>
            <p:snd r:embed="rId2" name="explod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Georgia">
      <a:majorFont>
        <a:latin typeface="Georgia" panose="020405020504050203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 panose="020405020504050203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3601</TotalTime>
  <Words>2701</Words>
  <Application>Microsoft Office PowerPoint</Application>
  <PresentationFormat>Widescreen</PresentationFormat>
  <Paragraphs>1082</Paragraphs>
  <Slides>146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146</vt:i4>
      </vt:variant>
    </vt:vector>
  </HeadingPairs>
  <TitlesOfParts>
    <vt:vector size="156" baseType="lpstr">
      <vt:lpstr>Arial</vt:lpstr>
      <vt:lpstr>Bookman Old Style</vt:lpstr>
      <vt:lpstr>Century Gothic</vt:lpstr>
      <vt:lpstr>Freestyle Script</vt:lpstr>
      <vt:lpstr>Georgia</vt:lpstr>
      <vt:lpstr>Impact</vt:lpstr>
      <vt:lpstr>Leckerli One</vt:lpstr>
      <vt:lpstr>Shruti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AIDA AFQH</dc:creator>
  <cp:lastModifiedBy>AIDA AFQH</cp:lastModifiedBy>
  <cp:revision>193</cp:revision>
  <dcterms:created xsi:type="dcterms:W3CDTF">2015-06-17T10:28:26Z</dcterms:created>
  <dcterms:modified xsi:type="dcterms:W3CDTF">2015-07-08T01:34:31Z</dcterms:modified>
</cp:coreProperties>
</file>